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61" r:id="rId4"/>
    <p:sldId id="259" r:id="rId5"/>
    <p:sldId id="260" r:id="rId6"/>
    <p:sldId id="262" r:id="rId7"/>
  </p:sldIdLst>
  <p:sldSz cx="12192000" cy="6858000"/>
  <p:notesSz cx="6797675" cy="99266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F93970-27DB-487E-A711-7FF50E7A4E55}" type="datetimeFigureOut">
              <a:rPr lang="zh-TW" altLang="en-US" smtClean="0"/>
              <a:t>2024/12/25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D429C-9025-4B0A-BE77-45FD55E061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38728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46D1-4CD1-40A2-AE43-F8E098328D13}" type="datetimeFigureOut">
              <a:rPr lang="zh-TW" altLang="en-US" smtClean="0"/>
              <a:t>2024/12/25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5364-1E6C-40BC-B813-686F4EBF65D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4138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46D1-4CD1-40A2-AE43-F8E098328D13}" type="datetimeFigureOut">
              <a:rPr lang="zh-TW" altLang="en-US" smtClean="0"/>
              <a:t>2024/12/25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5364-1E6C-40BC-B813-686F4EBF65D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2935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46D1-4CD1-40A2-AE43-F8E098328D13}" type="datetimeFigureOut">
              <a:rPr lang="zh-TW" altLang="en-US" smtClean="0"/>
              <a:t>2024/12/25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5364-1E6C-40BC-B813-686F4EBF65D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0550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46D1-4CD1-40A2-AE43-F8E098328D13}" type="datetimeFigureOut">
              <a:rPr lang="zh-TW" altLang="en-US" smtClean="0"/>
              <a:t>2024/12/25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5364-1E6C-40BC-B813-686F4EBF65D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9920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46D1-4CD1-40A2-AE43-F8E098328D13}" type="datetimeFigureOut">
              <a:rPr lang="zh-TW" altLang="en-US" smtClean="0"/>
              <a:t>2024/12/25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5364-1E6C-40BC-B813-686F4EBF65D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2927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46D1-4CD1-40A2-AE43-F8E098328D13}" type="datetimeFigureOut">
              <a:rPr lang="zh-TW" altLang="en-US" smtClean="0"/>
              <a:t>2024/12/25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5364-1E6C-40BC-B813-686F4EBF65D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1919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46D1-4CD1-40A2-AE43-F8E098328D13}" type="datetimeFigureOut">
              <a:rPr lang="zh-TW" altLang="en-US" smtClean="0"/>
              <a:t>2024/12/25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5364-1E6C-40BC-B813-686F4EBF65D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2860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46D1-4CD1-40A2-AE43-F8E098328D13}" type="datetimeFigureOut">
              <a:rPr lang="zh-TW" altLang="en-US" smtClean="0"/>
              <a:t>2024/12/25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5364-1E6C-40BC-B813-686F4EBF65D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7833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46D1-4CD1-40A2-AE43-F8E098328D13}" type="datetimeFigureOut">
              <a:rPr lang="zh-TW" altLang="en-US" smtClean="0"/>
              <a:t>2024/12/25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5364-1E6C-40BC-B813-686F4EBF65D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259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46D1-4CD1-40A2-AE43-F8E098328D13}" type="datetimeFigureOut">
              <a:rPr lang="zh-TW" altLang="en-US" smtClean="0"/>
              <a:t>2024/12/25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5364-1E6C-40BC-B813-686F4EBF65D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98915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46D1-4CD1-40A2-AE43-F8E098328D13}" type="datetimeFigureOut">
              <a:rPr lang="zh-TW" altLang="en-US" smtClean="0"/>
              <a:t>2024/12/25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5364-1E6C-40BC-B813-686F4EBF65D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39273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346D1-4CD1-40A2-AE43-F8E098328D13}" type="datetimeFigureOut">
              <a:rPr lang="zh-TW" altLang="en-US" smtClean="0"/>
              <a:t>2024/12/25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E5364-1E6C-40BC-B813-686F4EBF65D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9712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92727" y="572654"/>
            <a:ext cx="11074399" cy="3648364"/>
          </a:xfrm>
        </p:spPr>
        <p:txBody>
          <a:bodyPr>
            <a:normAutofit/>
          </a:bodyPr>
          <a:lstStyle/>
          <a:p>
            <a:pPr>
              <a:lnSpc>
                <a:spcPts val="8500"/>
              </a:lnSpc>
            </a:pP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114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學年度「業師協同教學」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計畫申請注意事項</a:t>
            </a:r>
          </a:p>
        </p:txBody>
      </p:sp>
    </p:spTree>
    <p:extLst>
      <p:ext uri="{BB962C8B-B14F-4D97-AF65-F5344CB8AC3E}">
        <p14:creationId xmlns:p14="http://schemas.microsoft.com/office/powerpoint/2010/main" val="2811211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55071" y="295564"/>
            <a:ext cx="11289147" cy="6428509"/>
          </a:xfrm>
        </p:spPr>
        <p:txBody>
          <a:bodyPr/>
          <a:lstStyle/>
          <a:p>
            <a:pPr marL="0" indent="0">
              <a:buNone/>
            </a:pP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親愛的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科主任們：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	114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年度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「業師協同教學」及「實作能力計畫」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申請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開始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囉，以下事項煩請大家留意：</a:t>
            </a:r>
          </a:p>
          <a:p>
            <a:pPr marL="0" lv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申請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日期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即日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起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~~~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到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114.01.20(</a:t>
            </a:r>
            <a:r>
              <a:rPr lang="zh-TW" altLang="en-US" sz="3200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sz="3200" b="1" u="sng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為止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，逾期將影響計畫申報。</a:t>
            </a:r>
          </a:p>
          <a:p>
            <a:pPr marL="0" lv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計畫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申請注意事項，皆有特別標註，要通過計畫務必留意。</a:t>
            </a: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三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電子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檔，將掛在學校網站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&gt;&gt;&gt;&gt;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行政單位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&gt;&gt;&gt;&gt;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實習處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&gt;&gt;&gt;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檔案下載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請欲申請科別自行前往下載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四、請將申請表及附件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1~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附件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完成後一同繳回。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 algn="r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如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有疑問，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請洽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就業組憶文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~~~~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謝謝您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!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94986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3309" y="-101600"/>
            <a:ext cx="11510818" cy="1325563"/>
          </a:xfrm>
        </p:spPr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業師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協同繳交資料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附件檔案請至網站下載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63418" y="997527"/>
            <a:ext cx="10790382" cy="577272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zh-TW" dirty="0" smtClean="0"/>
              <a:t>1.</a:t>
            </a:r>
            <a:r>
              <a:rPr lang="zh-TW" altLang="en-US" dirty="0" smtClean="0"/>
              <a:t>業界專家資料表</a:t>
            </a:r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smtClean="0"/>
              <a:t>2.</a:t>
            </a:r>
            <a:r>
              <a:rPr lang="zh-TW" altLang="en-US" dirty="0"/>
              <a:t>附件</a:t>
            </a:r>
            <a:r>
              <a:rPr lang="en-US" altLang="zh-TW" dirty="0"/>
              <a:t>1-</a:t>
            </a:r>
            <a:r>
              <a:rPr lang="zh-TW" altLang="en-US" dirty="0"/>
              <a:t>業師個資提供同意</a:t>
            </a:r>
            <a:r>
              <a:rPr lang="zh-TW" altLang="en-US" dirty="0" smtClean="0"/>
              <a:t>書</a:t>
            </a:r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smtClean="0"/>
              <a:t>3.</a:t>
            </a:r>
            <a:r>
              <a:rPr lang="zh-TW" altLang="en-US" dirty="0"/>
              <a:t>附件</a:t>
            </a:r>
            <a:r>
              <a:rPr lang="en-US" altLang="zh-TW" dirty="0" smtClean="0"/>
              <a:t>2-</a:t>
            </a:r>
            <a:r>
              <a:rPr lang="zh-TW" altLang="en-US" dirty="0" smtClean="0"/>
              <a:t>申請</a:t>
            </a:r>
            <a:r>
              <a:rPr lang="zh-TW" altLang="en-US" dirty="0"/>
              <a:t>業師定型化</a:t>
            </a:r>
            <a:r>
              <a:rPr lang="zh-TW" altLang="en-US" dirty="0" smtClean="0"/>
              <a:t>契約</a:t>
            </a:r>
            <a:r>
              <a:rPr lang="en-US" altLang="zh-TW" dirty="0" smtClean="0"/>
              <a:t>(</a:t>
            </a:r>
            <a:r>
              <a:rPr lang="zh-TW" altLang="en-US" dirty="0"/>
              <a:t>甲方蓋學校關防及校長簽名，乙方業界專家應簽名或蓋章</a:t>
            </a:r>
            <a:r>
              <a:rPr lang="en-US" altLang="zh-TW" dirty="0" smtClean="0"/>
              <a:t>)</a:t>
            </a:r>
          </a:p>
          <a:p>
            <a:pPr marL="0" indent="0">
              <a:buNone/>
            </a:pPr>
            <a:r>
              <a:rPr lang="en-US" altLang="zh-TW" dirty="0" smtClean="0"/>
              <a:t>4.</a:t>
            </a:r>
            <a:r>
              <a:rPr lang="zh-TW" altLang="en-US" dirty="0"/>
              <a:t>附件</a:t>
            </a:r>
            <a:r>
              <a:rPr lang="en-US" altLang="zh-TW" dirty="0" smtClean="0"/>
              <a:t>3-</a:t>
            </a:r>
            <a:r>
              <a:rPr lang="zh-TW" altLang="en-US" dirty="0" smtClean="0"/>
              <a:t>在職</a:t>
            </a:r>
            <a:r>
              <a:rPr lang="zh-TW" altLang="en-US" dirty="0"/>
              <a:t>證明或從業</a:t>
            </a:r>
            <a:r>
              <a:rPr lang="zh-TW" altLang="en-US" dirty="0" smtClean="0"/>
              <a:t>證明</a:t>
            </a:r>
            <a:r>
              <a:rPr lang="en-US" altLang="zh-TW" dirty="0"/>
              <a:t>(</a:t>
            </a:r>
            <a:r>
              <a:rPr lang="zh-TW" altLang="en-US" dirty="0"/>
              <a:t>六個月內</a:t>
            </a:r>
            <a:r>
              <a:rPr lang="en-US" altLang="zh-TW" dirty="0" smtClean="0"/>
              <a:t>)</a:t>
            </a:r>
            <a:r>
              <a:rPr lang="zh-TW" altLang="en-US" dirty="0" smtClean="0"/>
              <a:t>二擇</a:t>
            </a:r>
            <a:r>
              <a:rPr lang="en-US" altLang="zh-TW" dirty="0" smtClean="0"/>
              <a:t>1</a:t>
            </a:r>
            <a:r>
              <a:rPr lang="zh-TW" altLang="en-US" dirty="0" smtClean="0"/>
              <a:t>提供即可</a:t>
            </a:r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smtClean="0"/>
              <a:t>5.</a:t>
            </a:r>
            <a:r>
              <a:rPr lang="zh-TW" altLang="en-US" dirty="0"/>
              <a:t>附件</a:t>
            </a:r>
            <a:r>
              <a:rPr lang="en-US" altLang="zh-TW" dirty="0" smtClean="0"/>
              <a:t>4-</a:t>
            </a:r>
            <a:r>
              <a:rPr lang="zh-TW" altLang="en-US" dirty="0" smtClean="0"/>
              <a:t>業界</a:t>
            </a:r>
            <a:r>
              <a:rPr lang="zh-TW" altLang="en-US" dirty="0"/>
              <a:t>專家資格證書之證明</a:t>
            </a:r>
            <a:r>
              <a:rPr lang="zh-TW" altLang="en-US" dirty="0" smtClean="0"/>
              <a:t>文件</a:t>
            </a:r>
            <a:endParaRPr lang="en-US" altLang="zh-TW" dirty="0" smtClean="0"/>
          </a:p>
          <a:p>
            <a:r>
              <a:rPr lang="en-US" altLang="zh-TW" dirty="0"/>
              <a:t> </a:t>
            </a:r>
            <a:r>
              <a:rPr lang="en-US" altLang="zh-TW" dirty="0" smtClean="0"/>
              <a:t>  </a:t>
            </a:r>
            <a:r>
              <a:rPr lang="zh-TW" altLang="en-US" dirty="0" smtClean="0"/>
              <a:t>投保明細</a:t>
            </a:r>
            <a:r>
              <a:rPr lang="en-US" altLang="zh-TW" dirty="0" smtClean="0"/>
              <a:t>(</a:t>
            </a:r>
            <a:r>
              <a:rPr lang="zh-TW" altLang="en-US" dirty="0" smtClean="0"/>
              <a:t>可至請業師用自然人資證至勞動部下載或臨櫃查詢</a:t>
            </a:r>
            <a:r>
              <a:rPr lang="en-US" altLang="zh-TW" dirty="0" smtClean="0"/>
              <a:t>)</a:t>
            </a:r>
          </a:p>
          <a:p>
            <a:r>
              <a:rPr lang="en-US" altLang="zh-TW" dirty="0"/>
              <a:t> </a:t>
            </a:r>
            <a:r>
              <a:rPr lang="en-US" altLang="zh-TW" dirty="0" smtClean="0"/>
              <a:t> </a:t>
            </a:r>
            <a:r>
              <a:rPr lang="zh-TW" altLang="en-US" dirty="0" smtClean="0"/>
              <a:t>若業師為自營商，則檢附商業登記證明文件</a:t>
            </a:r>
            <a:r>
              <a:rPr lang="en-US" altLang="zh-TW" dirty="0" smtClean="0"/>
              <a:t>(</a:t>
            </a:r>
            <a:r>
              <a:rPr lang="zh-TW" altLang="en-US" dirty="0" smtClean="0"/>
              <a:t>全國商工行政服務入口網查詢</a:t>
            </a:r>
            <a:r>
              <a:rPr lang="en-US" altLang="zh-TW" dirty="0" smtClean="0"/>
              <a:t>)</a:t>
            </a:r>
          </a:p>
          <a:p>
            <a:pPr marL="0" indent="0">
              <a:buNone/>
            </a:pPr>
            <a:r>
              <a:rPr lang="en-US" altLang="zh-TW" dirty="0" smtClean="0"/>
              <a:t>6.</a:t>
            </a:r>
            <a:r>
              <a:rPr lang="zh-TW" altLang="en-US" dirty="0" smtClean="0"/>
              <a:t>附件</a:t>
            </a:r>
            <a:r>
              <a:rPr lang="en-US" altLang="zh-TW" dirty="0" smtClean="0"/>
              <a:t>5-</a:t>
            </a:r>
            <a:r>
              <a:rPr lang="zh-TW" altLang="en-US" dirty="0" smtClean="0"/>
              <a:t>申請</a:t>
            </a:r>
            <a:r>
              <a:rPr lang="zh-TW" altLang="en-US" dirty="0"/>
              <a:t>業師協同教學會議紀錄</a:t>
            </a:r>
            <a:r>
              <a:rPr lang="en-US" altLang="zh-TW" dirty="0"/>
              <a:t>(</a:t>
            </a:r>
            <a:r>
              <a:rPr lang="zh-TW" altLang="en-US" dirty="0"/>
              <a:t>討論是否聘業師</a:t>
            </a:r>
            <a:r>
              <a:rPr lang="en-US" altLang="zh-TW" dirty="0" smtClean="0"/>
              <a:t>)</a:t>
            </a:r>
            <a:r>
              <a:rPr lang="zh-TW" altLang="en-US" dirty="0" smtClean="0"/>
              <a:t>要完成簽核</a:t>
            </a:r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smtClean="0"/>
              <a:t>7.</a:t>
            </a:r>
            <a:r>
              <a:rPr lang="zh-TW" altLang="en-US" dirty="0" smtClean="0"/>
              <a:t>附件</a:t>
            </a:r>
            <a:r>
              <a:rPr lang="en-US" altLang="zh-TW" dirty="0" smtClean="0"/>
              <a:t>6-</a:t>
            </a:r>
            <a:r>
              <a:rPr lang="zh-TW" altLang="en-US" dirty="0" smtClean="0"/>
              <a:t>申請</a:t>
            </a:r>
            <a:r>
              <a:rPr lang="zh-TW" altLang="en-US" dirty="0"/>
              <a:t>業師協同教學會議紀錄</a:t>
            </a:r>
            <a:r>
              <a:rPr lang="en-US" altLang="zh-TW" dirty="0"/>
              <a:t>(</a:t>
            </a:r>
            <a:r>
              <a:rPr lang="zh-TW" altLang="en-US" dirty="0"/>
              <a:t>與業師討論課程</a:t>
            </a:r>
            <a:r>
              <a:rPr lang="en-US" altLang="zh-TW" dirty="0" smtClean="0"/>
              <a:t>)</a:t>
            </a:r>
            <a:r>
              <a:rPr lang="zh-TW" altLang="en-US" dirty="0"/>
              <a:t>要完成簽核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 smtClean="0"/>
              <a:t>8.</a:t>
            </a:r>
            <a:r>
              <a:rPr lang="zh-TW" altLang="en-US" dirty="0" smtClean="0"/>
              <a:t>附件</a:t>
            </a:r>
            <a:r>
              <a:rPr lang="en-US" altLang="zh-TW" dirty="0" smtClean="0"/>
              <a:t>7-</a:t>
            </a:r>
            <a:r>
              <a:rPr lang="zh-TW" altLang="en-US" dirty="0" smtClean="0"/>
              <a:t>實習</a:t>
            </a:r>
            <a:r>
              <a:rPr lang="zh-TW" altLang="en-US" dirty="0"/>
              <a:t>教學計劃表</a:t>
            </a:r>
            <a:r>
              <a:rPr lang="en-US" altLang="zh-TW" dirty="0" smtClean="0"/>
              <a:t>-(</a:t>
            </a:r>
            <a:r>
              <a:rPr lang="zh-TW" altLang="en-US" dirty="0" smtClean="0"/>
              <a:t>一班一表上</a:t>
            </a:r>
            <a:r>
              <a:rPr lang="zh-TW" altLang="en-US" dirty="0"/>
              <a:t>、下</a:t>
            </a:r>
            <a:r>
              <a:rPr lang="zh-TW" altLang="en-US" dirty="0" smtClean="0"/>
              <a:t>學期分開</a:t>
            </a:r>
            <a:r>
              <a:rPr lang="en-US" altLang="zh-TW" dirty="0" smtClean="0"/>
              <a:t>)</a:t>
            </a:r>
            <a:r>
              <a:rPr lang="zh-TW" altLang="en-US" dirty="0" smtClean="0"/>
              <a:t>避開國定假日</a:t>
            </a:r>
            <a:r>
              <a:rPr lang="en-US" altLang="zh-TW" dirty="0" smtClean="0"/>
              <a:t>(</a:t>
            </a:r>
            <a:r>
              <a:rPr lang="zh-TW" altLang="en-US" dirty="0" smtClean="0"/>
              <a:t>上學期</a:t>
            </a:r>
            <a:r>
              <a:rPr lang="en-US" altLang="zh-TW" dirty="0" smtClean="0"/>
              <a:t>12</a:t>
            </a:r>
            <a:r>
              <a:rPr lang="zh-TW" altLang="en-US" dirty="0" smtClean="0"/>
              <a:t>月中前、下學期高三</a:t>
            </a:r>
            <a:r>
              <a:rPr lang="en-US" altLang="zh-TW" dirty="0" smtClean="0"/>
              <a:t>5</a:t>
            </a:r>
            <a:r>
              <a:rPr lang="zh-TW" altLang="en-US" dirty="0" smtClean="0"/>
              <a:t>月中前</a:t>
            </a:r>
            <a:r>
              <a:rPr lang="en-US" altLang="zh-TW" dirty="0" smtClean="0"/>
              <a:t>)</a:t>
            </a:r>
          </a:p>
          <a:p>
            <a:pPr marL="0" indent="0">
              <a:buNone/>
            </a:pPr>
            <a:r>
              <a:rPr lang="en-US" altLang="zh-TW" dirty="0" smtClean="0"/>
              <a:t>9.</a:t>
            </a:r>
            <a:r>
              <a:rPr lang="zh-TW" altLang="en-US" dirty="0" smtClean="0"/>
              <a:t>附件</a:t>
            </a:r>
            <a:r>
              <a:rPr lang="en-US" altLang="zh-TW" dirty="0" smtClean="0"/>
              <a:t>8.</a:t>
            </a:r>
            <a:r>
              <a:rPr lang="zh-TW" altLang="zh-TW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課程綱要教學科目與學分</a:t>
            </a:r>
            <a:r>
              <a:rPr lang="en-US" altLang="zh-TW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節</a:t>
            </a:r>
            <a:r>
              <a:rPr lang="en-US" altLang="zh-TW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數</a:t>
            </a:r>
            <a:r>
              <a:rPr lang="zh-TW" altLang="zh-TW" b="1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</a:t>
            </a:r>
            <a:r>
              <a:rPr lang="en-US" altLang="zh-TW" b="1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(pdf</a:t>
            </a:r>
            <a:r>
              <a:rPr lang="zh-TW" altLang="en-US" b="1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檔</a:t>
            </a:r>
            <a:r>
              <a:rPr lang="en-US" altLang="zh-TW" b="1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zh-TW" b="1" u="sng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dirty="0"/>
              <a:t>  </a:t>
            </a:r>
            <a:r>
              <a:rPr lang="zh-TW" altLang="en-US" dirty="0" smtClean="0"/>
              <a:t>    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(1)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請提供報部核定且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該年級所適用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之課程綱要教學科目與學分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節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數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      表，請各科勿自行刪減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年級適用</a:t>
            </a:r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112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度版本、</a:t>
            </a:r>
            <a:r>
              <a:rPr lang="en-US" altLang="zh-TW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年級適用</a:t>
            </a:r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113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度版本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pPr marL="0" indent="0">
              <a:buNone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(2)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協同教學科目，請以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紅色框線標註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pPr marL="0" indent="0">
              <a:buNone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(3)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請再次確認是否為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b="1" u="sng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二、三年級校訂實習科目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4249425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10490" y="895926"/>
            <a:ext cx="10818091" cy="61698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業師協同</a:t>
            </a:r>
            <a:r>
              <a:rPr lang="zh-TW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經費</a:t>
            </a:r>
            <a:r>
              <a:rPr lang="zh-TW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注意事項：</a:t>
            </a:r>
          </a:p>
          <a:p>
            <a:pPr lvl="0"/>
            <a:r>
              <a:rPr lang="zh-TW" altLang="zh-TW" sz="4000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業師鐘點費</a:t>
            </a:r>
            <a:r>
              <a:rPr lang="zh-TW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：每人每節</a:t>
            </a:r>
            <a:r>
              <a:rPr lang="en-US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800</a:t>
            </a:r>
            <a:r>
              <a:rPr lang="zh-TW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endParaRPr lang="en-US" altLang="zh-TW" sz="4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r>
              <a:rPr lang="zh-TW" altLang="en-US" sz="4000" b="1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機關補充保費</a:t>
            </a:r>
            <a:r>
              <a:rPr lang="zh-TW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鐘點費小計*</a:t>
            </a:r>
            <a:r>
              <a:rPr lang="en-US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2.11%</a:t>
            </a:r>
            <a:r>
              <a:rPr lang="zh-TW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zh-TW" sz="4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r>
              <a:rPr lang="zh-TW" altLang="zh-TW" sz="4000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交通費</a:t>
            </a:r>
            <a:r>
              <a:rPr lang="zh-TW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：每人每學期每科目最多</a:t>
            </a:r>
            <a:r>
              <a:rPr lang="en-US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7</a:t>
            </a:r>
            <a:r>
              <a:rPr lang="zh-TW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次</a:t>
            </a:r>
            <a:r>
              <a:rPr lang="en-US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實支實付</a:t>
            </a:r>
            <a:r>
              <a:rPr lang="en-US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pPr lvl="0"/>
            <a:r>
              <a:rPr lang="zh-TW" altLang="zh-TW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教學材料</a:t>
            </a:r>
            <a:r>
              <a:rPr lang="zh-TW" altLang="zh-TW" sz="4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費：</a:t>
            </a:r>
            <a:r>
              <a:rPr lang="en-US" altLang="zh-TW" sz="4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4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給業師示範教學使用，而非學生</a:t>
            </a:r>
            <a:r>
              <a:rPr lang="en-US" altLang="zh-TW" sz="4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0" lvl="0" indent="0">
              <a:buNone/>
            </a:pPr>
            <a:r>
              <a: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每</a:t>
            </a:r>
            <a:r>
              <a:rPr lang="zh-TW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節補助</a:t>
            </a:r>
            <a:r>
              <a:rPr lang="en-US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500</a:t>
            </a:r>
            <a:r>
              <a:rPr lang="zh-TW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r>
              <a:rPr lang="en-US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每校以補助十五萬為限，每學期七</a:t>
            </a:r>
            <a:endParaRPr lang="en-US" altLang="zh-TW" sz="4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萬五千元</a:t>
            </a:r>
            <a:r>
              <a:rPr lang="en-US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zh-TW" sz="4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r>
              <a:rPr lang="zh-TW" altLang="zh-TW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業務</a:t>
            </a:r>
            <a:r>
              <a:rPr lang="zh-TW" altLang="zh-TW" sz="4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費：</a:t>
            </a:r>
            <a:r>
              <a:rPr lang="en-US" altLang="zh-TW" sz="2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印刷費、教材製作費、設備維護、物品、耗材</a:t>
            </a:r>
            <a:r>
              <a:rPr lang="en-US" altLang="zh-TW" sz="2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0" lvl="0" indent="0">
              <a:buNone/>
            </a:pPr>
            <a:r>
              <a:rPr lang="zh-TW" altLang="en-US" sz="2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每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節</a:t>
            </a:r>
            <a:r>
              <a:rPr lang="en-US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500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元補助，</a:t>
            </a:r>
            <a:r>
              <a:rPr lang="en-US" altLang="zh-TW" sz="4000" dirty="0" err="1" smtClean="0">
                <a:latin typeface="標楷體" panose="03000509000000000000" pitchFamily="65" charset="-120"/>
                <a:ea typeface="標楷體" panose="03000509000000000000" pitchFamily="65" charset="-120"/>
              </a:rPr>
              <a:t>Ex.21</a:t>
            </a:r>
            <a:r>
              <a:rPr lang="en-US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*500=10,500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endParaRPr lang="en-US" altLang="zh-TW" sz="4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每學期最多</a:t>
            </a:r>
            <a:r>
              <a:rPr lang="zh-TW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二萬</a:t>
            </a:r>
            <a:r>
              <a:rPr lang="zh-TW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r>
              <a:rPr lang="en-US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0271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選擇業師注意事項：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625600"/>
            <a:ext cx="10515600" cy="456276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zh-TW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全</a:t>
            </a:r>
            <a:r>
              <a:rPr lang="zh-TW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學期不超過七星期。</a:t>
            </a:r>
          </a:p>
          <a:p>
            <a:pPr lvl="0"/>
            <a:r>
              <a:rPr lang="zh-TW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每班每週時數不超過六節。</a:t>
            </a:r>
          </a:p>
          <a:p>
            <a:pPr lvl="0"/>
            <a:r>
              <a:rPr lang="zh-TW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業師於同一學校同一科別，以教授二個科目為限</a:t>
            </a:r>
            <a:r>
              <a:rPr lang="zh-TW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同一業師排同天至本校授課，交通費只能編一次</a:t>
            </a: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zh-TW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r>
              <a:rPr lang="zh-TW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一位業師最多至四所學校授課為上限</a:t>
            </a:r>
          </a:p>
          <a:p>
            <a:pPr lvl="0"/>
            <a:r>
              <a:rPr lang="zh-TW" altLang="zh-TW" sz="36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需</a:t>
            </a:r>
            <a:r>
              <a:rPr lang="zh-TW" altLang="zh-TW" sz="3600" b="1" u="sng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六個月內</a:t>
            </a:r>
            <a:r>
              <a:rPr lang="zh-TW" altLang="zh-TW" sz="36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在職證明。</a:t>
            </a:r>
          </a:p>
          <a:p>
            <a:pPr lvl="0"/>
            <a:r>
              <a:rPr lang="zh-TW" altLang="zh-TW" sz="36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申請科目以</a:t>
            </a:r>
            <a:r>
              <a:rPr lang="zh-TW" altLang="zh-TW" sz="3600" u="sng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二、三年級</a:t>
            </a:r>
            <a:r>
              <a:rPr lang="zh-TW" altLang="zh-TW" sz="3600" b="1" u="sng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校訂必、選修「實習科目」</a:t>
            </a:r>
            <a:r>
              <a:rPr lang="zh-TW" altLang="zh-TW" sz="36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為限</a:t>
            </a:r>
            <a:r>
              <a:rPr lang="zh-TW" altLang="zh-TW" sz="3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6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r>
              <a:rPr lang="zh-TW" altLang="en-US" sz="3600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同一</a:t>
            </a:r>
            <a:r>
              <a:rPr lang="zh-TW" altLang="en-US" sz="3600" b="1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科目不宜連續申辦超過三年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zh-TW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09466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114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學年度</a:t>
            </a:r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業師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協同教學計畫調整</a:t>
            </a:r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事項：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625600"/>
            <a:ext cx="10515600" cy="4562764"/>
          </a:xfrm>
        </p:spPr>
        <p:txBody>
          <a:bodyPr>
            <a:normAutofit/>
          </a:bodyPr>
          <a:lstStyle/>
          <a:p>
            <a:pPr lvl="0"/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協同教學經費執行率為</a:t>
            </a: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95%</a:t>
            </a:r>
            <a:r>
              <a:rPr lang="zh-TW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zh-TW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協同教學成果報告新增協同教學教案</a:t>
            </a: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必交</a:t>
            </a: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lvl="0"/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協同教學成果報告新增費用明細表</a:t>
            </a: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Word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檔</a:t>
            </a:r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(113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年度開始</a:t>
            </a: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協同教學業師區域以學校所在地北上南下各</a:t>
            </a: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sz="3600" smtClean="0">
                <a:latin typeface="標楷體" panose="03000509000000000000" pitchFamily="65" charset="-120"/>
                <a:ea typeface="標楷體" panose="03000509000000000000" pitchFamily="65" charset="-120"/>
              </a:rPr>
              <a:t>個縣市為限。</a:t>
            </a:r>
            <a:endParaRPr lang="zh-TW" altLang="zh-TW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59396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731</Words>
  <Application>Microsoft Office PowerPoint</Application>
  <PresentationFormat>寬螢幕</PresentationFormat>
  <Paragraphs>52</Paragraphs>
  <Slides>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2" baseType="lpstr">
      <vt:lpstr>新細明體</vt:lpstr>
      <vt:lpstr>標楷體</vt:lpstr>
      <vt:lpstr>Arial</vt:lpstr>
      <vt:lpstr>Calibri</vt:lpstr>
      <vt:lpstr>Calibri Light</vt:lpstr>
      <vt:lpstr>Office 佈景主題</vt:lpstr>
      <vt:lpstr>114學年度「業師協同教學」 計畫申請注意事項</vt:lpstr>
      <vt:lpstr>PowerPoint 簡報</vt:lpstr>
      <vt:lpstr>業師協同繳交資料(附件檔案請至網站下載)</vt:lpstr>
      <vt:lpstr>PowerPoint 簡報</vt:lpstr>
      <vt:lpstr>選擇業師注意事項：</vt:lpstr>
      <vt:lpstr>114學年度業師協同教學計畫調整事項：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111學年度業師協同教學申請計畫書注意事項</dc:title>
  <dc:creator>就業組</dc:creator>
  <cp:lastModifiedBy>就業組</cp:lastModifiedBy>
  <cp:revision>38</cp:revision>
  <cp:lastPrinted>2021-12-14T08:55:09Z</cp:lastPrinted>
  <dcterms:created xsi:type="dcterms:W3CDTF">2021-12-14T07:03:32Z</dcterms:created>
  <dcterms:modified xsi:type="dcterms:W3CDTF">2024-12-25T05:35:34Z</dcterms:modified>
</cp:coreProperties>
</file>