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10" r:id="rId3"/>
    <p:sldId id="259" r:id="rId4"/>
    <p:sldId id="281" r:id="rId5"/>
    <p:sldId id="265" r:id="rId6"/>
    <p:sldId id="263" r:id="rId7"/>
    <p:sldId id="280" r:id="rId8"/>
    <p:sldId id="269" r:id="rId9"/>
    <p:sldId id="282" r:id="rId10"/>
    <p:sldId id="312" r:id="rId11"/>
    <p:sldId id="304" r:id="rId12"/>
    <p:sldId id="270" r:id="rId13"/>
    <p:sldId id="274" r:id="rId14"/>
    <p:sldId id="302" r:id="rId15"/>
    <p:sldId id="301" r:id="rId16"/>
    <p:sldId id="283" r:id="rId17"/>
    <p:sldId id="273" r:id="rId18"/>
    <p:sldId id="275" r:id="rId19"/>
    <p:sldId id="300" r:id="rId20"/>
    <p:sldId id="285" r:id="rId21"/>
    <p:sldId id="287" r:id="rId22"/>
    <p:sldId id="299" r:id="rId23"/>
    <p:sldId id="305" r:id="rId24"/>
    <p:sldId id="311" r:id="rId25"/>
    <p:sldId id="288" r:id="rId26"/>
    <p:sldId id="289" r:id="rId27"/>
    <p:sldId id="290" r:id="rId28"/>
    <p:sldId id="292" r:id="rId29"/>
    <p:sldId id="291" r:id="rId30"/>
    <p:sldId id="306" r:id="rId31"/>
    <p:sldId id="297" r:id="rId32"/>
    <p:sldId id="313" r:id="rId33"/>
    <p:sldId id="308" r:id="rId34"/>
    <p:sldId id="30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424" autoAdjust="0"/>
  </p:normalViewPr>
  <p:slideViewPr>
    <p:cSldViewPr snapToGrid="0">
      <p:cViewPr varScale="1">
        <p:scale>
          <a:sx n="101" d="100"/>
          <a:sy n="101" d="100"/>
        </p:scale>
        <p:origin x="195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5802C-6B6B-406D-B659-C3C8CD145DF3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9FFE-52F0-4058-A762-AF944AA1C7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5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12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75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997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80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網站介紹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簡章查詢下載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考生作業系統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4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考生作業系統練習版示範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876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72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49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0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9FFE-52F0-4058-A762-AF944AA1C78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28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95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93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5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03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5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10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7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4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0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1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3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6E9A-C17E-48FD-A500-95694903DE62}" type="datetimeFigureOut">
              <a:rPr lang="zh-TW" altLang="en-US" smtClean="0"/>
              <a:t>2026/5/1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3887-C396-4C54-A1A2-A7809E19EB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14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enter42/apply/?academicYear=1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tech.ntust.edu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otech.ntust.edu.tw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oh.tw/department_guid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99193">
            <a:off x="7211822" y="2664389"/>
            <a:ext cx="2485021" cy="19473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1179" y="2433007"/>
            <a:ext cx="8123153" cy="1448662"/>
          </a:xfrm>
        </p:spPr>
        <p:txBody>
          <a:bodyPr anchor="ctr">
            <a:normAutofit fontScale="90000"/>
          </a:bodyPr>
          <a:lstStyle/>
          <a:p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二專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選入學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簡章導讀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1367204">
            <a:off x="-593310" y="4869135"/>
            <a:ext cx="3766185" cy="2773045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 rot="21199422">
            <a:off x="83267" y="-314876"/>
            <a:ext cx="2117934" cy="15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思考面向：興趣專長領域／成績加權優勢／指定項目擅長與優勢／證照得獎加分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／第二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階段日期／其他因素（家人期待／經濟狀況等）</a:t>
            </a:r>
            <a:r>
              <a:rPr lang="en-US" altLang="zh-TW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...</a:t>
            </a: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1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四技二專甄選入學網站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9656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hlinkClick r:id="rId3"/>
              </a:rPr>
              <a:t>115</a:t>
            </a:r>
            <a:r>
              <a:rPr lang="zh-TW" altLang="en-US" dirty="0" smtClean="0">
                <a:hlinkClick r:id="rId3"/>
              </a:rPr>
              <a:t>學年</a:t>
            </a:r>
            <a:r>
              <a:rPr lang="zh-TW" altLang="en-US" dirty="0">
                <a:hlinkClick r:id="rId3"/>
              </a:rPr>
              <a:t>度科技校院四年制及專科學校二年制聯合甄選委員會</a:t>
            </a:r>
            <a:r>
              <a:rPr lang="en-US" altLang="zh-TW" dirty="0">
                <a:hlinkClick r:id="rId3"/>
              </a:rPr>
              <a:t>-</a:t>
            </a:r>
            <a:r>
              <a:rPr lang="zh-TW" altLang="en-US" dirty="0">
                <a:hlinkClick r:id="rId3"/>
              </a:rPr>
              <a:t>四技二專甄選</a:t>
            </a:r>
            <a:r>
              <a:rPr lang="zh-TW" altLang="en-US" dirty="0" smtClean="0">
                <a:hlinkClick r:id="rId3"/>
              </a:rPr>
              <a:t>入學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上之「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簡章下載暨資料查詢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28650" y="4127286"/>
            <a:ext cx="7385397" cy="19949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p.s.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建議考生勿使用手機或平板電腦登入</a:t>
            </a:r>
            <a:endParaRPr lang="en-US" altLang="zh-TW" sz="3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本招生各系統，避免畫面資訊閱覽不</a:t>
            </a:r>
            <a:endParaRPr lang="en-US" altLang="zh-TW" sz="3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完全而影響權益</a:t>
            </a:r>
            <a:endParaRPr lang="en-US" altLang="zh-TW" sz="3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2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7316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026" y="64437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篩選倍率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4157" y="2091317"/>
            <a:ext cx="6408290" cy="2900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統測分數轉換</a:t>
            </a:r>
            <a:r>
              <a:rPr lang="en-US" altLang="zh-TW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15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級分</a:t>
            </a:r>
            <a:endParaRPr lang="en-US" altLang="zh-TW" sz="3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篩選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倍率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 </a:t>
            </a:r>
            <a:r>
              <a:rPr lang="zh-TW" alt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高倍率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到 </a:t>
            </a:r>
            <a:r>
              <a:rPr lang="zh-TW" alt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低倍率</a:t>
            </a:r>
            <a:endParaRPr lang="zh-TW" altLang="en-US" sz="3200" u="sng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39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00096" y="365126"/>
            <a:ext cx="7136017" cy="248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3000" dirty="0" smtClean="0">
                <a:latin typeface="+mn-ea"/>
              </a:rPr>
              <a:t>1.</a:t>
            </a:r>
            <a:r>
              <a:rPr lang="zh-TW" altLang="en-US" sz="3000" dirty="0" smtClean="0">
                <a:latin typeface="+mn-ea"/>
              </a:rPr>
              <a:t>報名人數中挑出</a:t>
            </a:r>
            <a:r>
              <a:rPr lang="zh-TW" altLang="en-US" sz="3000" dirty="0">
                <a:solidFill>
                  <a:schemeClr val="accent2"/>
                </a:solidFill>
                <a:latin typeface="+mn-ea"/>
              </a:rPr>
              <a:t>英文</a:t>
            </a:r>
            <a:r>
              <a:rPr lang="zh-TW" altLang="en-US" sz="3000" dirty="0" smtClean="0">
                <a:latin typeface="+mn-ea"/>
              </a:rPr>
              <a:t>最高</a:t>
            </a:r>
            <a:r>
              <a:rPr lang="en-US" altLang="zh-TW" sz="3000" dirty="0" smtClean="0">
                <a:latin typeface="+mn-ea"/>
              </a:rPr>
              <a:t>88</a:t>
            </a:r>
            <a:r>
              <a:rPr lang="zh-TW" altLang="en-US" sz="3000" dirty="0" smtClean="0">
                <a:latin typeface="+mn-ea"/>
              </a:rPr>
              <a:t>人</a:t>
            </a:r>
            <a:endParaRPr lang="en-US" altLang="zh-TW" sz="3000" dirty="0" smtClean="0">
              <a:latin typeface="+mn-ea"/>
            </a:endParaRPr>
          </a:p>
          <a:p>
            <a:pPr marL="3937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3000" u="sng" dirty="0" smtClean="0">
                <a:latin typeface="+mn-ea"/>
              </a:rPr>
              <a:t>22(</a:t>
            </a:r>
            <a:r>
              <a:rPr lang="zh-TW" altLang="en-US" sz="3000" u="sng" dirty="0" smtClean="0">
                <a:latin typeface="+mn-ea"/>
              </a:rPr>
              <a:t>招生名額</a:t>
            </a:r>
            <a:r>
              <a:rPr lang="en-US" altLang="zh-TW" sz="3000" u="sng" dirty="0" smtClean="0">
                <a:latin typeface="+mn-ea"/>
              </a:rPr>
              <a:t>)X4(</a:t>
            </a:r>
            <a:r>
              <a:rPr lang="zh-TW" altLang="en-US" sz="3000" u="sng" dirty="0" smtClean="0">
                <a:latin typeface="+mn-ea"/>
              </a:rPr>
              <a:t>倍</a:t>
            </a:r>
            <a:r>
              <a:rPr lang="en-US" altLang="zh-TW" sz="3000" u="sng" dirty="0" smtClean="0">
                <a:latin typeface="+mn-ea"/>
              </a:rPr>
              <a:t>)=88</a:t>
            </a:r>
            <a:r>
              <a:rPr lang="zh-TW" altLang="en-US" sz="3000" u="sng" dirty="0" smtClean="0">
                <a:latin typeface="+mn-ea"/>
              </a:rPr>
              <a:t>人</a:t>
            </a:r>
            <a:endParaRPr lang="en-US" altLang="zh-TW" sz="3000" u="sng" dirty="0" smtClean="0">
              <a:latin typeface="+mn-ea"/>
            </a:endParaRPr>
          </a:p>
          <a:p>
            <a:pPr marL="13335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3000" dirty="0">
                <a:latin typeface="+mn-ea"/>
              </a:rPr>
              <a:t>2</a:t>
            </a:r>
            <a:r>
              <a:rPr lang="en-US" altLang="zh-TW" sz="3000" dirty="0" smtClean="0">
                <a:latin typeface="+mn-ea"/>
              </a:rPr>
              <a:t>.</a:t>
            </a:r>
            <a:r>
              <a:rPr lang="zh-TW" altLang="en-US" sz="3000" dirty="0">
                <a:latin typeface="+mn-ea"/>
              </a:rPr>
              <a:t>再</a:t>
            </a:r>
            <a:r>
              <a:rPr lang="zh-TW" altLang="en-US" sz="3000" dirty="0" smtClean="0">
                <a:latin typeface="+mn-ea"/>
              </a:rPr>
              <a:t>從這</a:t>
            </a:r>
            <a:r>
              <a:rPr lang="en-US" altLang="zh-TW" sz="3000" dirty="0" smtClean="0">
                <a:latin typeface="+mn-ea"/>
              </a:rPr>
              <a:t>88</a:t>
            </a:r>
            <a:r>
              <a:rPr lang="zh-TW" altLang="en-US" sz="3000" dirty="0">
                <a:latin typeface="+mn-ea"/>
              </a:rPr>
              <a:t>人</a:t>
            </a:r>
            <a:r>
              <a:rPr lang="zh-TW" altLang="en-US" sz="3000" dirty="0" smtClean="0">
                <a:latin typeface="+mn-ea"/>
              </a:rPr>
              <a:t>中挑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專業一最高的</a:t>
            </a:r>
            <a:r>
              <a:rPr lang="en-US" altLang="zh-TW" sz="3000" dirty="0" smtClean="0">
                <a:latin typeface="+mn-ea"/>
              </a:rPr>
              <a:t>66</a:t>
            </a:r>
            <a:r>
              <a:rPr lang="zh-TW" altLang="en-US" sz="3000" dirty="0" smtClean="0">
                <a:latin typeface="+mn-ea"/>
              </a:rPr>
              <a:t>名</a:t>
            </a:r>
            <a:endParaRPr lang="en-US" altLang="zh-TW" sz="3000" dirty="0" smtClean="0">
              <a:latin typeface="+mn-ea"/>
            </a:endParaRPr>
          </a:p>
          <a:p>
            <a:pPr marL="3937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3000" u="sng" dirty="0" smtClean="0">
                <a:latin typeface="+mn-ea"/>
              </a:rPr>
              <a:t>22(</a:t>
            </a:r>
            <a:r>
              <a:rPr lang="zh-TW" altLang="en-US" sz="3000" u="sng" dirty="0" smtClean="0">
                <a:latin typeface="+mn-ea"/>
              </a:rPr>
              <a:t>招生名額</a:t>
            </a:r>
            <a:r>
              <a:rPr lang="en-US" altLang="zh-TW" sz="3000" u="sng" dirty="0" smtClean="0">
                <a:latin typeface="+mn-ea"/>
              </a:rPr>
              <a:t>)X3(</a:t>
            </a:r>
            <a:r>
              <a:rPr lang="zh-TW" altLang="en-US" sz="3000" u="sng" dirty="0" smtClean="0">
                <a:latin typeface="+mn-ea"/>
              </a:rPr>
              <a:t>倍</a:t>
            </a:r>
            <a:r>
              <a:rPr lang="en-US" altLang="zh-TW" sz="3000" u="sng" dirty="0" smtClean="0">
                <a:latin typeface="+mn-ea"/>
              </a:rPr>
              <a:t>)=66</a:t>
            </a:r>
            <a:r>
              <a:rPr lang="zh-TW" altLang="en-US" sz="3000" u="sng" dirty="0" smtClean="0">
                <a:latin typeface="+mn-ea"/>
              </a:rPr>
              <a:t>人</a:t>
            </a:r>
            <a:endParaRPr lang="en-US" altLang="zh-TW" sz="3000" u="sng" dirty="0" smtClean="0">
              <a:latin typeface="+mn-ea"/>
            </a:endParaRPr>
          </a:p>
          <a:p>
            <a:pPr marL="39370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TW" sz="3000" u="sng" dirty="0">
              <a:latin typeface="HanyiSentyTang" panose="02000500000000000000" pitchFamily="2" charset="-120"/>
              <a:ea typeface="HanyiSentyTang" panose="02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85" y="2698725"/>
            <a:ext cx="6895012" cy="4162425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3369765" y="4752201"/>
            <a:ext cx="1140962" cy="607366"/>
          </a:xfrm>
          <a:prstGeom prst="donut">
            <a:avLst>
              <a:gd name="adj" fmla="val 737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7032264" y="4285426"/>
            <a:ext cx="1624635" cy="465804"/>
          </a:xfrm>
          <a:prstGeom prst="fram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/>
          <p:cNvSpPr/>
          <p:nvPr/>
        </p:nvSpPr>
        <p:spPr>
          <a:xfrm>
            <a:off x="6985471" y="5301364"/>
            <a:ext cx="1651128" cy="504825"/>
          </a:xfrm>
          <a:prstGeom prst="frame">
            <a:avLst/>
          </a:prstGeom>
          <a:solidFill>
            <a:srgbClr val="FFC0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3862" y="425671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2"/>
                </a:solidFill>
                <a:latin typeface="GenSenRounded JP H" panose="020B0A00000000000000" pitchFamily="34" charset="-128"/>
                <a:ea typeface="GenSenRounded JP H" panose="020B0A00000000000000" pitchFamily="34" charset="-128"/>
              </a:rPr>
              <a:t>1</a:t>
            </a:r>
            <a:endParaRPr lang="zh-TW" altLang="en-US" sz="2800" dirty="0">
              <a:solidFill>
                <a:schemeClr val="accent2"/>
              </a:solidFill>
              <a:latin typeface="GenSenRounded JP H" panose="020B0A00000000000000" pitchFamily="34" charset="-128"/>
              <a:ea typeface="GenSenRounded JP H" panose="020B0A00000000000000" pitchFamily="34" charset="-128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3862" y="5359567"/>
            <a:ext cx="34904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C000"/>
                </a:solidFill>
                <a:latin typeface="GenSenRounded JP H" panose="020B0A00000000000000" pitchFamily="34" charset="-128"/>
                <a:ea typeface="GenSenRounded JP H" panose="020B0A00000000000000" pitchFamily="34" charset="-128"/>
              </a:rPr>
              <a:t>2</a:t>
            </a:r>
            <a:endParaRPr lang="zh-TW" altLang="en-US" sz="2400" dirty="0">
              <a:solidFill>
                <a:srgbClr val="FFC000"/>
              </a:solidFill>
              <a:latin typeface="GenSenRounded JP H" panose="020B0A00000000000000" pitchFamily="34" charset="-128"/>
              <a:ea typeface="GenSenRounded JP H" panose="020B0A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0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" y="714376"/>
            <a:ext cx="8879681" cy="306466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知道去年幾級分可以過第一階段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b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查「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114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學年度 第一階段篩選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標準」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路徑：歷年資料→</a:t>
            </a:r>
            <a:r>
              <a:rPr lang="en-US" altLang="zh-TW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114</a:t>
            </a: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學年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度網站→統計資料</a:t>
            </a:r>
            <a:r>
              <a:rPr lang="en-US" altLang="zh-TW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25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0" y="2499520"/>
            <a:ext cx="5341937" cy="1724026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階段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指定項目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甄試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C08C30-45BA-4353-9ADD-7B70844FDA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92300"/>
            <a:ext cx="30734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" y="242887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第二階段報名（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全部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靠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自己！）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1975" y="1568449"/>
            <a:ext cx="8128000" cy="5108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6/1(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10:00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起第一階段篩選結果公告、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查詢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(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不寄發成績單，需自行上網站查詢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6/5(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10:00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起至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6/12(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)21:00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止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第二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階段報名、繳費、上傳備審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依照各校時間）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甄選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入學官方網站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→</a:t>
            </a:r>
            <a:r>
              <a:rPr lang="zh-TW" altLang="en-US" sz="30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般</a:t>
            </a:r>
            <a:r>
              <a:rPr lang="zh-TW" altLang="en-US" sz="30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考生作業系統</a:t>
            </a:r>
            <a:endParaRPr lang="zh-TW" altLang="en-US" sz="3000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4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50" y="754062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甄選總成績採計方式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A7C7C0-502B-4D47-AD95-4E46DFD86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101"/>
            <a:ext cx="9020175" cy="34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備審資料項目名稱對照表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8" y="1754981"/>
            <a:ext cx="8889158" cy="3929659"/>
          </a:xfrm>
        </p:spPr>
      </p:pic>
    </p:spTree>
    <p:extLst>
      <p:ext uri="{BB962C8B-B14F-4D97-AF65-F5344CB8AC3E}">
        <p14:creationId xmlns:p14="http://schemas.microsoft.com/office/powerpoint/2010/main" val="2280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35756"/>
            <a:ext cx="7886700" cy="6265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甄選入學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的流程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★第一階段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比統測成績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學校集體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，每人可選至多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有通過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第一階段篩選的人，才能進入第二階段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★第二階段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上傳備審資料、面試、實作考試等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上網查詢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繳第二階段甄試費用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上傳備審資料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：放榜後，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自行上網填志願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2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證照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競賽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加分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非每個系都有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6" y="976313"/>
            <a:ext cx="6829424" cy="58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證照或得獎加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非每個系都有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25" y="1064418"/>
            <a:ext cx="6916061" cy="57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184" y="101876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民間語文檢定項目及加分比率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非每個系都有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8" y="1333521"/>
            <a:ext cx="7950994" cy="4264624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13906" y="548279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考生須於第二階段報名時，上傳證照或得獎加分證明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(PDF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選一個最有利的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13" y="692944"/>
            <a:ext cx="8865393" cy="59650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具有中央資料庫學習歷程檔案之考生，第二階段學習歷程備審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資料一律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網路上傳</a:t>
            </a:r>
            <a:r>
              <a:rPr lang="en-US" altLang="zh-TW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檔案方式繳交。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各校系，考生可以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選擇要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自行上傳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重做備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或用學習歷程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檔案庫裡的資料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◆如果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你覺得學習歷程檔案資料庫的資料不夠詳細，那該科系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你也可以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自行上傳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4/16~5/31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作業系統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裡有第二階段練習版可以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9219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備審資料的內容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643062"/>
            <a:ext cx="8215313" cy="4893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除了課程學習成果及多元表現外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還有三個要另外寫的：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D-1 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整心得</a:t>
            </a:r>
            <a:endParaRPr lang="en-US" altLang="zh-TW" sz="3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D-2 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r>
              <a:rPr lang="zh-TW" altLang="en-US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自述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→取代以前的自傳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D-3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其他有利審查資料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網頁上通常會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提供備審資料的準備指引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8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5" y="2536031"/>
            <a:ext cx="4800600" cy="209311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放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榜</a:t>
            </a:r>
            <a:r>
              <a:rPr lang="en-US" altLang="zh-TW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填</a:t>
            </a: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就讀志願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序</a:t>
            </a: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endParaRPr lang="zh-TW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B7732204-A11D-40AB-A42D-03758EA72C10}"/>
              </a:ext>
            </a:extLst>
          </p:cNvPr>
          <p:cNvSpPr txBox="1">
            <a:spLocks/>
          </p:cNvSpPr>
          <p:nvPr/>
        </p:nvSpPr>
        <p:spPr>
          <a:xfrm>
            <a:off x="4406900" y="4059237"/>
            <a:ext cx="4108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65F0E9-5E74-4967-909F-539E73C5A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50219"/>
            <a:ext cx="30734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819" y="277812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就讀志願序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3375"/>
            <a:ext cx="7886700" cy="5168900"/>
          </a:xfrm>
        </p:spPr>
        <p:txBody>
          <a:bodyPr>
            <a:normAutofit lnSpcReduction="10000"/>
          </a:bodyPr>
          <a:lstStyle/>
          <a:p>
            <a:pPr marL="177800" indent="-1778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zh-TW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07/01(</a:t>
            </a:r>
            <a:r>
              <a:rPr lang="zh-TW" altLang="en-US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en-US" altLang="zh-TW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10:00 </a:t>
            </a:r>
            <a:r>
              <a:rPr lang="zh-TW" altLang="zh-TW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TW" altLang="zh-TW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校系公告正備取名單</a:t>
            </a:r>
            <a:endParaRPr lang="en-US" altLang="zh-TW" dirty="0">
              <a:solidFill>
                <a:srgbClr val="0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en-US" altLang="zh-TW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/08(</a:t>
            </a:r>
            <a:r>
              <a:rPr lang="zh-TW" altLang="en-US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)10:00</a:t>
            </a:r>
            <a:r>
              <a:rPr lang="zh-TW" altLang="en-US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7/10(</a:t>
            </a: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)17:00</a:t>
            </a:r>
            <a:r>
              <a:rPr lang="zh-TW" altLang="en-US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，至考生作業系統填寫就讀志願</a:t>
            </a:r>
            <a:r>
              <a:rPr lang="zh-TW" altLang="en-US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序，</a:t>
            </a:r>
            <a:r>
              <a:rPr lang="zh-TW" altLang="en-US" sz="2800" b="0" i="0" u="none" strike="noStrike" kern="1200" dirty="0" smtClean="0">
                <a:solidFill>
                  <a:srgbClr val="00B0F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只要有一個正取或備取，都要去填志願</a:t>
            </a:r>
            <a:endParaRPr lang="en-US" altLang="zh-TW" sz="2800" b="0" i="0" u="none" strike="noStrike" kern="1200" dirty="0">
              <a:solidFill>
                <a:srgbClr val="00B0F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zh-TW" altLang="en-US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就讀志願序原則：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最想就讀的填</a:t>
            </a:r>
            <a:r>
              <a:rPr lang="zh-TW" altLang="en-US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前面，正取有填一定會有」</a:t>
            </a:r>
            <a:endParaRPr lang="en-US" altLang="zh-TW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zh-TW" altLang="en-US" sz="28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依照各校系規定之時間、繳交之資料等進行</a:t>
            </a:r>
            <a:r>
              <a:rPr lang="zh-TW" altLang="en-US" sz="28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報到</a:t>
            </a:r>
            <a:endParaRPr lang="en-US" altLang="zh-TW" sz="2800" b="0" i="0" u="none" strike="noStrike" kern="1200" dirty="0" smtClean="0">
              <a:solidFill>
                <a:srgbClr val="00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77800" indent="-177800" rtl="0" eaLnBrk="1" fontAlgn="ctr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zh-TW" dirty="0" err="1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p.s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.6/11-7/02</a:t>
            </a:r>
            <a:r>
              <a:rPr lang="zh-TW" altLang="en-US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網頁有</a:t>
            </a:r>
            <a:r>
              <a:rPr lang="zh-TW" altLang="en-US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練習</a:t>
            </a:r>
            <a:r>
              <a:rPr lang="zh-TW" altLang="en-US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版可以練習</a:t>
            </a:r>
            <a:endParaRPr lang="en-US" altLang="zh-TW" sz="2800" b="0" i="0" u="none" strike="noStrike" kern="1200" dirty="0">
              <a:solidFill>
                <a:srgbClr val="00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zh-TW" altLang="zh-TW" sz="32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2055019"/>
            <a:ext cx="4864100" cy="2768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注意事項</a:t>
            </a:r>
            <a:endParaRPr lang="zh-TW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5D1500F-AFC4-4FBC-82EF-27EDEEB3E8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50219"/>
            <a:ext cx="30734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4325" y="1270001"/>
            <a:ext cx="8515350" cy="4635499"/>
          </a:xfrm>
        </p:spPr>
        <p:txBody>
          <a:bodyPr>
            <a:normAutofit/>
          </a:bodyPr>
          <a:lstStyle/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一、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留意各項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畢業後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重要</a:t>
            </a: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時程。</a:t>
            </a:r>
            <a:endParaRPr lang="en-US" altLang="zh-TW" sz="3200" b="0" i="0" u="none" strike="noStrike" kern="1200" dirty="0">
              <a:solidFill>
                <a:srgbClr val="00000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zh-TW" altLang="en-US" sz="32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、著手</a:t>
            </a: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開始準備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備審資料</a:t>
            </a: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！！</a:t>
            </a:r>
          </a:p>
          <a:p>
            <a:pPr marL="723900" indent="-723900" rtl="0" eaLnBrk="1" fontAlgn="ctr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面試盡量避免同一天</a:t>
            </a:r>
            <a:r>
              <a:rPr lang="zh-TW" altLang="en-US" sz="32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不得已</a:t>
            </a:r>
            <a:r>
              <a:rPr lang="zh-TW" altLang="en-US" sz="3200" b="0" i="0" u="none" strike="noStrike" kern="1200" dirty="0" smtClean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則</a:t>
            </a: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想好優先順序。二階放榜後，輔導室將辦理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模擬面試</a:t>
            </a: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，請踴躍參與練習。</a:t>
            </a:r>
          </a:p>
          <a:p>
            <a:pPr marL="723900" indent="-723900" rtl="0" eaLnBrk="1" fontAlgn="ctr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b="0" i="0" u="none" strike="noStrike" kern="120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四、教務處提供之二階報名「通行碼」請保管好，二階報名時登入用，登入後重新設定。</a:t>
            </a:r>
          </a:p>
        </p:txBody>
      </p:sp>
    </p:spTree>
    <p:extLst>
      <p:ext uri="{BB962C8B-B14F-4D97-AF65-F5344CB8AC3E}">
        <p14:creationId xmlns:p14="http://schemas.microsoft.com/office/powerpoint/2010/main" val="32821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250" y="1600201"/>
            <a:ext cx="8775700" cy="4114799"/>
          </a:xfrm>
        </p:spPr>
        <p:txBody>
          <a:bodyPr>
            <a:normAutofit/>
          </a:bodyPr>
          <a:lstStyle/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五、就讀志願序為「想念的校系優先順序」。</a:t>
            </a:r>
          </a:p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六</a:t>
            </a:r>
            <a:r>
              <a:rPr lang="zh-TW" altLang="en-US" sz="3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技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優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跟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甄選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若都</a:t>
            </a:r>
            <a:r>
              <a:rPr lang="zh-TW" altLang="en-US" sz="3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錄取，只能選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一個。</a:t>
            </a:r>
          </a:p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七、已報到之錄取生，若想參加聯合登記分發或其他升學管道，需填寫放棄聲明書，否則不得參加其他升學管道。</a:t>
            </a:r>
          </a:p>
          <a:p>
            <a:pPr marL="723900" indent="-723900" fontAlgn="ctr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八、甄選入學提供技高生就讀</a:t>
            </a: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普通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大學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部分</a:t>
            </a:r>
            <a:r>
              <a:rPr lang="zh-TW" altLang="en-US" sz="3200" dirty="0" smtClean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名額</a:t>
            </a:r>
            <a:r>
              <a:rPr lang="zh-TW" altLang="en-US" sz="320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57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00" y="0"/>
            <a:ext cx="7886700" cy="9022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1AA34A1-C608-4C14-BFD9-4DE932741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20217"/>
              </p:ext>
            </p:extLst>
          </p:nvPr>
        </p:nvGraphicFramePr>
        <p:xfrm>
          <a:off x="1422409" y="703234"/>
          <a:ext cx="7600950" cy="5839298"/>
        </p:xfrm>
        <a:graphic>
          <a:graphicData uri="http://schemas.openxmlformats.org/drawingml/2006/table">
            <a:tbl>
              <a:tblPr firstRow="1" firstCol="1" bandRow="1"/>
              <a:tblGrid>
                <a:gridCol w="2493349">
                  <a:extLst>
                    <a:ext uri="{9D8B030D-6E8A-4147-A177-3AD203B41FA5}">
                      <a16:colId xmlns:a16="http://schemas.microsoft.com/office/drawing/2014/main" val="3509681426"/>
                    </a:ext>
                  </a:extLst>
                </a:gridCol>
                <a:gridCol w="117862">
                  <a:extLst>
                    <a:ext uri="{9D8B030D-6E8A-4147-A177-3AD203B41FA5}">
                      <a16:colId xmlns:a16="http://schemas.microsoft.com/office/drawing/2014/main" val="2025253704"/>
                    </a:ext>
                  </a:extLst>
                </a:gridCol>
                <a:gridCol w="2832680">
                  <a:extLst>
                    <a:ext uri="{9D8B030D-6E8A-4147-A177-3AD203B41FA5}">
                      <a16:colId xmlns:a16="http://schemas.microsoft.com/office/drawing/2014/main" val="3559323907"/>
                    </a:ext>
                  </a:extLst>
                </a:gridCol>
                <a:gridCol w="2157059">
                  <a:extLst>
                    <a:ext uri="{9D8B030D-6E8A-4147-A177-3AD203B41FA5}">
                      <a16:colId xmlns:a16="http://schemas.microsoft.com/office/drawing/2014/main" val="3634107001"/>
                    </a:ext>
                  </a:extLst>
                </a:gridCol>
              </a:tblGrid>
              <a:tr h="2653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日期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15608"/>
                  </a:ext>
                </a:extLst>
              </a:tr>
              <a:tr h="2653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統測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成績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查詢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8497"/>
                  </a:ext>
                </a:extLst>
              </a:tr>
              <a:tr h="110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05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第一階段集體報名及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繳費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學校集體辦理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096883"/>
                  </a:ext>
                </a:extLst>
              </a:tr>
              <a:tr h="26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第一階段篩選結果公告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600" dirty="0" smtClean="0">
                          <a:solidFill>
                            <a:srgbClr val="0070C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當天會詢問是否回校參加校內模擬面試</a:t>
                      </a:r>
                      <a:endParaRPr lang="zh-TW" sz="1600" dirty="0">
                        <a:solidFill>
                          <a:srgbClr val="0070C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427139"/>
                  </a:ext>
                </a:extLst>
              </a:tr>
              <a:tr h="2653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  畢業典禮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542900"/>
                  </a:ext>
                </a:extLst>
              </a:tr>
              <a:tr h="82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第二階段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含網路上傳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勾選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學習歷程備審資料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考生依報考校系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時程個別操作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78911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第二階段指定項目甄試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考生依報考校系</a:t>
                      </a:r>
                      <a:r>
                        <a:rPr lang="en-US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時程參與考試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891235"/>
                  </a:ext>
                </a:extLst>
              </a:tr>
              <a:tr h="265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前</a:t>
                      </a:r>
                      <a:endParaRPr lang="zh-TW" sz="1600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各校系公告正備取名單</a:t>
                      </a:r>
                      <a:endParaRPr lang="zh-TW" sz="1600" dirty="0">
                        <a:solidFill>
                          <a:srgbClr val="FF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154059"/>
                  </a:ext>
                </a:extLst>
              </a:tr>
              <a:tr h="824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~</a:t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網路登記就讀志願序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考生個別登記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163989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時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志願序統一分發</a:t>
                      </a:r>
                      <a:r>
                        <a:rPr lang="zh-TW" sz="1800" dirty="0" smtClean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放</a:t>
                      </a: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榜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考生依照各校系</a:t>
                      </a:r>
                      <a: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公告時程報到</a:t>
                      </a:r>
                      <a:endParaRPr lang="zh-TW" sz="16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543334"/>
                  </a:ext>
                </a:extLst>
              </a:tr>
            </a:tbl>
          </a:graphicData>
        </a:graphic>
      </p:graphicFrame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6968B82-EE93-48B5-8A11-D31930500CDD}"/>
              </a:ext>
            </a:extLst>
          </p:cNvPr>
          <p:cNvCxnSpPr>
            <a:cxnSpLocks/>
          </p:cNvCxnSpPr>
          <p:nvPr/>
        </p:nvCxnSpPr>
        <p:spPr>
          <a:xfrm>
            <a:off x="1117592" y="1313132"/>
            <a:ext cx="0" cy="162056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3F5122EC-AD1F-43FB-B0A6-1B5A9748A79C}"/>
              </a:ext>
            </a:extLst>
          </p:cNvPr>
          <p:cNvCxnSpPr>
            <a:cxnSpLocks/>
          </p:cNvCxnSpPr>
          <p:nvPr/>
        </p:nvCxnSpPr>
        <p:spPr>
          <a:xfrm flipH="1">
            <a:off x="1116004" y="3214850"/>
            <a:ext cx="3176" cy="157622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A58FF8BA-6E6D-4EB3-A070-B266CACDD4BB}"/>
              </a:ext>
            </a:extLst>
          </p:cNvPr>
          <p:cNvCxnSpPr>
            <a:cxnSpLocks/>
          </p:cNvCxnSpPr>
          <p:nvPr/>
        </p:nvCxnSpPr>
        <p:spPr>
          <a:xfrm>
            <a:off x="1109654" y="4791075"/>
            <a:ext cx="0" cy="175145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1C4660B3-B343-4636-8022-2D0C593F8150}"/>
              </a:ext>
            </a:extLst>
          </p:cNvPr>
          <p:cNvSpPr txBox="1"/>
          <p:nvPr/>
        </p:nvSpPr>
        <p:spPr>
          <a:xfrm>
            <a:off x="161929" y="1742928"/>
            <a:ext cx="99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階段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B9AC152-C502-4A13-A307-32BDE0C1BFDE}"/>
              </a:ext>
            </a:extLst>
          </p:cNvPr>
          <p:cNvSpPr txBox="1"/>
          <p:nvPr/>
        </p:nvSpPr>
        <p:spPr>
          <a:xfrm>
            <a:off x="127000" y="3701309"/>
            <a:ext cx="99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階段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9B66E48-9BDA-4342-B287-42B6809BA4CF}"/>
              </a:ext>
            </a:extLst>
          </p:cNvPr>
          <p:cNvSpPr txBox="1"/>
          <p:nvPr/>
        </p:nvSpPr>
        <p:spPr>
          <a:xfrm>
            <a:off x="127000" y="5311821"/>
            <a:ext cx="99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放榜</a:t>
            </a:r>
          </a:p>
        </p:txBody>
      </p:sp>
    </p:spTree>
    <p:extLst>
      <p:ext uri="{BB962C8B-B14F-4D97-AF65-F5344CB8AC3E}">
        <p14:creationId xmlns:p14="http://schemas.microsoft.com/office/powerpoint/2010/main" val="14189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075" y="875506"/>
            <a:ext cx="7886700" cy="5346700"/>
          </a:xfrm>
        </p:spPr>
        <p:txBody>
          <a:bodyPr>
            <a:normAutofit/>
          </a:bodyPr>
          <a:lstStyle/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九、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甄選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入學要準備審資料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麻煩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</a:t>
            </a:r>
            <a:r>
              <a:rPr lang="zh-TW" altLang="zh-TW" sz="32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聯登的名額通常較少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整理好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，未來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用得到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、各校備審資料指引可上網站</a:t>
            </a:r>
            <a:r>
              <a:rPr lang="en-US" altLang="zh-TW" sz="3200" dirty="0" smtClean="0">
                <a:hlinkClick r:id="rId3"/>
              </a:rPr>
              <a:t>https://gotech.ntust.edu.tw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查詢，或該校系自己的官網也會列出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9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2411886"/>
            <a:ext cx="4864100" cy="175006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相關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</a:t>
            </a:r>
            <a:endParaRPr lang="zh-TW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5D1500F-AFC4-4FBC-82EF-27EDEEB3E8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50219"/>
            <a:ext cx="30734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hlinkClick r:id="rId2"/>
            </a:endParaRPr>
          </a:p>
          <a:p>
            <a:pPr marL="0" indent="0"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hlinkClick r:id="rId2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115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學年度四技二專各入學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管道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備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審資料準備指引查詢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平台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13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altLang="zh-TW" sz="6000" dirty="0">
                <a:solidFill>
                  <a:srgbClr val="DE6E3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IOH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學長姐經驗分享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https://ioh.tw/department_guide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03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611702"/>
            <a:ext cx="7886700" cy="5565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獅尾半月" panose="020B0500000000000000" pitchFamily="34" charset="-120"/>
                <a:ea typeface="獅尾半月" panose="020B0500000000000000" pitchFamily="34" charset="-120"/>
              </a:rPr>
              <a:t>更多內容請看輔導</a:t>
            </a:r>
            <a:r>
              <a:rPr lang="zh-TW" altLang="en-US" sz="3200" b="1" dirty="0" smtClean="0">
                <a:latin typeface="獅尾半月" panose="020B0500000000000000" pitchFamily="34" charset="-120"/>
                <a:ea typeface="獅尾半月" panose="020B0500000000000000" pitchFamily="34" charset="-120"/>
              </a:rPr>
              <a:t>室</a:t>
            </a:r>
            <a:r>
              <a:rPr lang="zh-TW" altLang="en-US" sz="3200" b="1" dirty="0">
                <a:latin typeface="獅尾半月" panose="020B0500000000000000" pitchFamily="34" charset="-120"/>
                <a:ea typeface="獅尾半月" panose="020B0500000000000000" pitchFamily="34" charset="-120"/>
              </a:rPr>
              <a:t>期初</a:t>
            </a:r>
            <a:r>
              <a:rPr lang="zh-TW" altLang="en-US" sz="3200" b="1" dirty="0" smtClean="0">
                <a:latin typeface="獅尾半月" panose="020B0500000000000000" pitchFamily="34" charset="-120"/>
                <a:ea typeface="獅尾半月" panose="020B0500000000000000" pitchFamily="34" charset="-120"/>
              </a:rPr>
              <a:t>發行</a:t>
            </a:r>
            <a:r>
              <a:rPr lang="zh-TW" altLang="en-US" sz="3200" b="1" dirty="0">
                <a:latin typeface="獅尾半月" panose="020B0500000000000000" pitchFamily="34" charset="-120"/>
                <a:ea typeface="獅尾半月" panose="020B0500000000000000" pitchFamily="34" charset="-120"/>
              </a:rPr>
              <a:t>的薪</a:t>
            </a:r>
            <a:r>
              <a:rPr lang="zh-TW" altLang="en-US" sz="3200" b="1" dirty="0" smtClean="0">
                <a:latin typeface="獅尾半月" panose="020B0500000000000000" pitchFamily="34" charset="-120"/>
                <a:ea typeface="獅尾半月" panose="020B0500000000000000" pitchFamily="34" charset="-120"/>
              </a:rPr>
              <a:t>傳  </a:t>
            </a:r>
            <a:endParaRPr lang="en-US" altLang="zh-TW" sz="3200" b="1" dirty="0" smtClean="0">
              <a:latin typeface="獅尾半月" panose="020B0500000000000000" pitchFamily="34" charset="-120"/>
              <a:ea typeface="獅尾半月" panose="020B0500000000000000" pitchFamily="34" charset="-120"/>
            </a:endParaRPr>
          </a:p>
          <a:p>
            <a:pPr marL="0" indent="0">
              <a:buNone/>
            </a:pPr>
            <a:endParaRPr lang="en-US" altLang="zh-TW" dirty="0">
              <a:ea typeface="獅尾半月" panose="020B0500000000000000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ea typeface="獅尾半月" panose="020B0500000000000000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ea typeface="獅尾半月" panose="020B0500000000000000" pitchFamily="34" charset="-120"/>
              </a:rPr>
              <a:t> </a:t>
            </a:r>
            <a:r>
              <a:rPr lang="zh-TW" altLang="en-US" dirty="0" smtClean="0">
                <a:ea typeface="獅尾半月" panose="020B0500000000000000" pitchFamily="34" charset="-120"/>
              </a:rPr>
              <a:t>                                              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電子檔下載路徑：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首頁→行政單位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→輔導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室→出版刊物                   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→薪傳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裡面有學習歷程自述、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多元綜整心得書寫，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及面試的技巧喔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589618"/>
            <a:ext cx="3552830" cy="47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0" y="2848767"/>
            <a:ext cx="3816350" cy="132556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報考前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B6D6B4-89DE-4AAF-A31D-5D46A5EA87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61293"/>
            <a:ext cx="38163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1" y="0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報名資格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1" y="1123805"/>
            <a:ext cx="8692616" cy="2474021"/>
          </a:xfrm>
        </p:spPr>
        <p:txBody>
          <a:bodyPr>
            <a:normAutofit fontScale="92500" lnSpcReduction="10000"/>
          </a:bodyPr>
          <a:lstStyle/>
          <a:p>
            <a:pPr marL="714375" indent="-714375">
              <a:lnSpc>
                <a:spcPct val="10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一、招生分「一般組」與「青年儲蓄帳戶組」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14375" indent="-714375">
              <a:lnSpc>
                <a:spcPct val="10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請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</a:t>
            </a:r>
            <a:r>
              <a:rPr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「一般組」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為主。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14375" indent="-714375">
              <a:lnSpc>
                <a:spcPct val="10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二、統測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科目（含）以上為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分者，不得報名甄選入學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14375" indent="-714375">
              <a:lnSpc>
                <a:spcPct val="100000"/>
              </a:lnSpc>
              <a:buNone/>
            </a:pP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原住民及離島考生不受此限</a:t>
            </a:r>
            <a:r>
              <a:rPr lang="en-US" altLang="zh-TW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三、參與資格限制：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4679"/>
              </p:ext>
            </p:extLst>
          </p:nvPr>
        </p:nvGraphicFramePr>
        <p:xfrm>
          <a:off x="304801" y="3597826"/>
          <a:ext cx="85851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733">
                  <a:extLst>
                    <a:ext uri="{9D8B030D-6E8A-4147-A177-3AD203B41FA5}">
                      <a16:colId xmlns:a16="http://schemas.microsoft.com/office/drawing/2014/main" val="3719819593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1128079662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3197938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入學管道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錄取狀況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甄選入學資格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19492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科技校院繁星計畫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無論放棄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與否，</a:t>
                      </a:r>
                      <a:endParaRPr lang="en-US" altLang="zh-TW" sz="2400" dirty="0" smtClean="0">
                        <a:solidFill>
                          <a:srgbClr val="FF000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皆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無法參加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4983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未錄取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可以參加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259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特殊選才、技優保送、大學繁星計畫</a:t>
                      </a:r>
                      <a:r>
                        <a:rPr lang="zh-TW" altLang="en-US" sz="2400" dirty="0" smtClean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、或其他管道錄取生</a:t>
                      </a:r>
                      <a:endParaRPr lang="en-US" altLang="zh-TW" sz="2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錄取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放棄後可以參加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09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5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696" y="496729"/>
            <a:ext cx="8604250" cy="132556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修課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紀錄及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身分確認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500" y="2197372"/>
            <a:ext cx="7886700" cy="10671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修課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紀錄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46088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由教務處統一上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傳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CD8ABF-5E47-4D44-8EB7-6FA353A456E4}"/>
              </a:ext>
            </a:extLst>
          </p:cNvPr>
          <p:cNvSpPr txBox="1">
            <a:spLocks/>
          </p:cNvSpPr>
          <p:nvPr/>
        </p:nvSpPr>
        <p:spPr>
          <a:xfrm>
            <a:off x="571500" y="3851547"/>
            <a:ext cx="7886700" cy="171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二、身分確認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原住民與離島生，僅能擇一身份報名。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低收、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中低</a:t>
            </a:r>
            <a:r>
              <a:rPr lang="zh-TW" altLang="en-US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收可減免報名費</a:t>
            </a: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8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626C6B4F-B6B5-4379-8E82-D584732A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300" y="2400300"/>
            <a:ext cx="5232400" cy="205898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階段</a:t>
            </a:r>
            <a:r>
              <a:rPr lang="en-US" altLang="zh-TW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/>
            </a:r>
            <a:br>
              <a:rPr lang="en-US" altLang="zh-TW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統測分數</a:t>
            </a:r>
            <a:r>
              <a:rPr lang="zh-TW" altLang="en-US" sz="54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比高低</a:t>
            </a:r>
            <a:endParaRPr lang="zh-TW" alt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BBA0AB-A9B5-4D92-898A-9F1144837E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92300"/>
            <a:ext cx="30734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57237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2082800"/>
            <a:ext cx="7886700" cy="3441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應屆畢業生由學校集體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報名！！！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報名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後，教務處提供</a:t>
            </a:r>
            <a:r>
              <a:rPr lang="zh-TW" altLang="en-US" sz="3600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「通行碼」</a:t>
            </a: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第二階段</a:t>
            </a:r>
            <a:r>
              <a:rPr lang="zh-TW" altLang="en-US" sz="3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系統</a:t>
            </a:r>
            <a:r>
              <a:rPr lang="zh-TW" alt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登入用，務必收好</a:t>
            </a:r>
            <a:endParaRPr lang="en-US" altLang="zh-TW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0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50" y="127001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開始挑志願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196975"/>
            <a:ext cx="8324850" cy="447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至多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申請</a:t>
            </a:r>
            <a:r>
              <a:rPr lang="en-US" altLang="zh-TW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2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</a:t>
            </a:r>
            <a:r>
              <a:rPr lang="zh-TW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系組學程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，每校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得限制考生可申請該校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校系</a:t>
            </a:r>
            <a:r>
              <a:rPr lang="en-US" altLang="zh-TW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組</a:t>
            </a:r>
            <a:r>
              <a:rPr lang="en-US" altLang="zh-TW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、學程數。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（附錄二</a:t>
            </a:r>
            <a:r>
              <a:rPr lang="zh-TW" altLang="en-US" sz="3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784420"/>
            <a:ext cx="4810125" cy="398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</TotalTime>
  <Words>1388</Words>
  <Application>Microsoft Office PowerPoint</Application>
  <PresentationFormat>如螢幕大小 (4:3)</PresentationFormat>
  <Paragraphs>170</Paragraphs>
  <Slides>34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GenSenRounded JP H</vt:lpstr>
      <vt:lpstr>HanyiSentyTang</vt:lpstr>
      <vt:lpstr>Microsoft YaHei UI</vt:lpstr>
      <vt:lpstr>Microsoft JhengHei</vt:lpstr>
      <vt:lpstr>Microsoft JhengHei</vt:lpstr>
      <vt:lpstr>新細明體</vt:lpstr>
      <vt:lpstr>獅尾半月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115學年度 四技二專甄選入學  簡章導讀</vt:lpstr>
      <vt:lpstr>PowerPoint 簡報</vt:lpstr>
      <vt:lpstr>重要日程</vt:lpstr>
      <vt:lpstr>報考前</vt:lpstr>
      <vt:lpstr>報名資格</vt:lpstr>
      <vt:lpstr>修課紀錄及身分確認</vt:lpstr>
      <vt:lpstr>第一階段  統測分數比高低</vt:lpstr>
      <vt:lpstr>報名</vt:lpstr>
      <vt:lpstr>開始挑志願</vt:lpstr>
      <vt:lpstr>PowerPoint 簡報</vt:lpstr>
      <vt:lpstr>四技二專甄選入學網站</vt:lpstr>
      <vt:lpstr>PowerPoint 簡報</vt:lpstr>
      <vt:lpstr>篩選倍率</vt:lpstr>
      <vt:lpstr>PowerPoint 簡報</vt:lpstr>
      <vt:lpstr>如何知道去年幾級分可以過第一階段?  查「114學年度 第一階段篩選標準」 (路徑：歷年資料→114學年度網站→統計資料) </vt:lpstr>
      <vt:lpstr>第二階段  指定項目甄試</vt:lpstr>
      <vt:lpstr>第二階段報名（全部靠自己！）</vt:lpstr>
      <vt:lpstr>甄選總成績採計方式</vt:lpstr>
      <vt:lpstr>備審資料項目名稱對照表</vt:lpstr>
      <vt:lpstr>證照或競賽加分(非每個系都有)</vt:lpstr>
      <vt:lpstr>證照或得獎加分(非每個系都有)</vt:lpstr>
      <vt:lpstr>民間語文檢定項目及加分比率(非每個系都有)</vt:lpstr>
      <vt:lpstr>PowerPoint 簡報</vt:lpstr>
      <vt:lpstr>備審資料的內容</vt:lpstr>
      <vt:lpstr>放榜  填就讀志願序 </vt:lpstr>
      <vt:lpstr>就讀志願序</vt:lpstr>
      <vt:lpstr>注意事項</vt:lpstr>
      <vt:lpstr>PowerPoint 簡報</vt:lpstr>
      <vt:lpstr>PowerPoint 簡報</vt:lpstr>
      <vt:lpstr>PowerPoint 簡報</vt:lpstr>
      <vt:lpstr>相關資源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四技二專升學管道 簡章導讀</dc:title>
  <dc:creator>賴鵬聿</dc:creator>
  <cp:lastModifiedBy>李嘉文</cp:lastModifiedBy>
  <cp:revision>201</cp:revision>
  <dcterms:created xsi:type="dcterms:W3CDTF">2021-01-18T02:22:48Z</dcterms:created>
  <dcterms:modified xsi:type="dcterms:W3CDTF">2026-05-01T03:57:45Z</dcterms:modified>
</cp:coreProperties>
</file>