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88" r:id="rId1"/>
    <p:sldMasterId id="2147483917" r:id="rId2"/>
  </p:sldMasterIdLst>
  <p:notesMasterIdLst>
    <p:notesMasterId r:id="rId71"/>
  </p:notesMasterIdLst>
  <p:handoutMasterIdLst>
    <p:handoutMasterId r:id="rId72"/>
  </p:handoutMasterIdLst>
  <p:sldIdLst>
    <p:sldId id="466" r:id="rId3"/>
    <p:sldId id="556" r:id="rId4"/>
    <p:sldId id="515" r:id="rId5"/>
    <p:sldId id="539" r:id="rId6"/>
    <p:sldId id="538" r:id="rId7"/>
    <p:sldId id="506" r:id="rId8"/>
    <p:sldId id="507" r:id="rId9"/>
    <p:sldId id="513" r:id="rId10"/>
    <p:sldId id="508" r:id="rId11"/>
    <p:sldId id="456" r:id="rId12"/>
    <p:sldId id="485" r:id="rId13"/>
    <p:sldId id="520" r:id="rId14"/>
    <p:sldId id="521" r:id="rId15"/>
    <p:sldId id="522" r:id="rId16"/>
    <p:sldId id="523" r:id="rId17"/>
    <p:sldId id="486" r:id="rId18"/>
    <p:sldId id="528" r:id="rId19"/>
    <p:sldId id="529" r:id="rId20"/>
    <p:sldId id="530" r:id="rId21"/>
    <p:sldId id="531" r:id="rId22"/>
    <p:sldId id="532" r:id="rId23"/>
    <p:sldId id="488" r:id="rId24"/>
    <p:sldId id="524" r:id="rId25"/>
    <p:sldId id="525" r:id="rId26"/>
    <p:sldId id="526" r:id="rId27"/>
    <p:sldId id="527" r:id="rId28"/>
    <p:sldId id="491" r:id="rId29"/>
    <p:sldId id="470" r:id="rId30"/>
    <p:sldId id="557" r:id="rId31"/>
    <p:sldId id="541" r:id="rId32"/>
    <p:sldId id="512" r:id="rId33"/>
    <p:sldId id="482" r:id="rId34"/>
    <p:sldId id="516" r:id="rId35"/>
    <p:sldId id="499" r:id="rId36"/>
    <p:sldId id="471" r:id="rId37"/>
    <p:sldId id="472" r:id="rId38"/>
    <p:sldId id="450" r:id="rId39"/>
    <p:sldId id="451" r:id="rId40"/>
    <p:sldId id="452" r:id="rId41"/>
    <p:sldId id="453" r:id="rId42"/>
    <p:sldId id="498" r:id="rId43"/>
    <p:sldId id="550" r:id="rId44"/>
    <p:sldId id="552" r:id="rId45"/>
    <p:sldId id="479" r:id="rId46"/>
    <p:sldId id="544" r:id="rId47"/>
    <p:sldId id="555" r:id="rId48"/>
    <p:sldId id="495" r:id="rId49"/>
    <p:sldId id="554" r:id="rId50"/>
    <p:sldId id="478" r:id="rId51"/>
    <p:sldId id="517" r:id="rId52"/>
    <p:sldId id="518" r:id="rId53"/>
    <p:sldId id="476" r:id="rId54"/>
    <p:sldId id="497" r:id="rId55"/>
    <p:sldId id="519" r:id="rId56"/>
    <p:sldId id="501" r:id="rId57"/>
    <p:sldId id="502" r:id="rId58"/>
    <p:sldId id="505" r:id="rId59"/>
    <p:sldId id="547" r:id="rId60"/>
    <p:sldId id="545" r:id="rId61"/>
    <p:sldId id="546" r:id="rId62"/>
    <p:sldId id="548" r:id="rId63"/>
    <p:sldId id="489" r:id="rId64"/>
    <p:sldId id="533" r:id="rId65"/>
    <p:sldId id="534" r:id="rId66"/>
    <p:sldId id="535" r:id="rId67"/>
    <p:sldId id="536" r:id="rId68"/>
    <p:sldId id="537" r:id="rId69"/>
    <p:sldId id="490" r:id="rId70"/>
  </p:sldIdLst>
  <p:sldSz cx="9144000" cy="6858000" type="screen4x3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微軟正黑體"/>
        <a:cs typeface="微軟正黑體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微軟正黑體"/>
        <a:cs typeface="微軟正黑體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微軟正黑體"/>
        <a:cs typeface="微軟正黑體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微軟正黑體"/>
        <a:cs typeface="微軟正黑體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微軟正黑體"/>
        <a:cs typeface="微軟正黑體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微軟正黑體"/>
        <a:cs typeface="微軟正黑體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微軟正黑體"/>
        <a:cs typeface="微軟正黑體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微軟正黑體"/>
        <a:cs typeface="微軟正黑體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微軟正黑體"/>
        <a:cs typeface="微軟正黑體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8C9"/>
    <a:srgbClr val="339933"/>
    <a:srgbClr val="00FCC5"/>
    <a:srgbClr val="FF9900"/>
    <a:srgbClr val="FF0000"/>
    <a:srgbClr val="CC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1" autoAdjust="0"/>
    <p:restoredTop sz="97659" autoAdjust="0"/>
  </p:normalViewPr>
  <p:slideViewPr>
    <p:cSldViewPr>
      <p:cViewPr varScale="1">
        <p:scale>
          <a:sx n="86" d="100"/>
          <a:sy n="86" d="100"/>
        </p:scale>
        <p:origin x="1248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3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10" y="-84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47" cy="4967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>
                <a:ea typeface="微軟正黑體"/>
                <a:cs typeface="微軟正黑體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826" y="0"/>
            <a:ext cx="2946246" cy="4967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>
                <a:ea typeface="微軟正黑體"/>
                <a:cs typeface="微軟正黑體"/>
              </a:defRPr>
            </a:lvl1pPr>
          </a:lstStyle>
          <a:p>
            <a:pPr>
              <a:defRPr/>
            </a:pPr>
            <a:fld id="{A9FF3908-814F-4BC5-94C8-71D7BF2D4017}" type="datetimeFigureOut">
              <a:rPr lang="zh-TW" altLang="en-US"/>
              <a:pPr>
                <a:defRPr/>
              </a:pPr>
              <a:t>2024/3/11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826" y="9428309"/>
            <a:ext cx="2946246" cy="496731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>
                <a:ea typeface="微軟正黑體"/>
                <a:cs typeface="微軟正黑體"/>
              </a:defRPr>
            </a:lvl1pPr>
          </a:lstStyle>
          <a:p>
            <a:pPr>
              <a:defRPr/>
            </a:pPr>
            <a:fld id="{30BC0E64-334D-4565-A77A-80498896669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1720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47" cy="4967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826" y="0"/>
            <a:ext cx="2946246" cy="4967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fld id="{754B15E3-227E-4F95-B604-A4531BA90E7B}" type="datetimeFigureOut">
              <a:rPr lang="zh-TW" altLang="en-US"/>
              <a:pPr>
                <a:defRPr/>
              </a:pPr>
              <a:t>2024/3/11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pPr lvl="0"/>
            <a:endParaRPr lang="zh-TW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288" y="4714953"/>
            <a:ext cx="5439101" cy="4467387"/>
          </a:xfrm>
          <a:prstGeom prst="rect">
            <a:avLst/>
          </a:prstGeom>
        </p:spPr>
        <p:txBody>
          <a:bodyPr vert="horz" lIns="92108" tIns="46054" rIns="92108" bIns="46054" rtlCol="0">
            <a:normAutofit/>
          </a:bodyPr>
          <a:lstStyle/>
          <a:p>
            <a:pPr lvl="0"/>
            <a:r>
              <a:rPr lang="zh-TW" noProof="0"/>
              <a:t>按一下以編輯母片文字樣式</a:t>
            </a:r>
          </a:p>
          <a:p>
            <a:pPr lvl="1"/>
            <a:r>
              <a:rPr lang="zh-TW" noProof="0"/>
              <a:t>第二層</a:t>
            </a:r>
          </a:p>
          <a:p>
            <a:pPr lvl="2"/>
            <a:r>
              <a:rPr lang="zh-TW" noProof="0"/>
              <a:t>第三層</a:t>
            </a:r>
          </a:p>
          <a:p>
            <a:pPr lvl="3"/>
            <a:r>
              <a:rPr lang="zh-TW" noProof="0"/>
              <a:t>第四層</a:t>
            </a:r>
          </a:p>
          <a:p>
            <a:pPr lvl="4"/>
            <a:r>
              <a:rPr lang="zh-TW" noProof="0"/>
              <a:t>第五層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309"/>
            <a:ext cx="2946247" cy="496731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826" y="9428309"/>
            <a:ext cx="2946246" cy="496731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fld id="{2805EA16-CCD9-4CC8-B2F4-0478F7D39935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60971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zh-TW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2108" tIns="46054" rIns="92108" bIns="46054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 dirty="0"/>
          </a:p>
        </p:txBody>
      </p:sp>
      <p:sp>
        <p:nvSpPr>
          <p:cNvPr id="13315" name="Rectangl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2108" tIns="46054" rIns="92108" bIns="46054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ED7A73-A0C8-4B86-95A3-540311DA5197}" type="slidenum">
              <a:rPr altLang="zh-TW" smtClean="0">
                <a:cs typeface="微軟正黑體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altLang="zh-TW"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244487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宜蘭縣內最多元的高中職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DBFD34-4E95-447F-AF04-7829A8E17C5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146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宜蘭縣內最多元的高中職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DBFD34-4E95-447F-AF04-7829A8E17C5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620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5324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宜蘭縣內最多元的高中職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DBFD34-4E95-447F-AF04-7829A8E17C5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698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首先</a:t>
            </a:r>
            <a:endParaRPr lang="en-US" altLang="zh-TW" dirty="0"/>
          </a:p>
          <a:p>
            <a:r>
              <a:rPr lang="zh-TW" altLang="en-US" dirty="0"/>
              <a:t>今年搭配</a:t>
            </a:r>
            <a:r>
              <a:rPr lang="en-US" altLang="zh-TW" dirty="0"/>
              <a:t>75</a:t>
            </a:r>
            <a:r>
              <a:rPr lang="zh-TW" altLang="en-US" dirty="0"/>
              <a:t>週年校慶，辦理群科成果聯展，這跟上學期的聯展有大的差異，這學期為攤位展示的方式，當中除了將各科的特色作呈現，也可以讓各科的設備、器具作展示。</a:t>
            </a:r>
            <a:endParaRPr lang="en-US" altLang="zh-TW" dirty="0"/>
          </a:p>
          <a:p>
            <a:r>
              <a:rPr lang="zh-TW" altLang="en-US" dirty="0"/>
              <a:t>同時未來大到縣府辦理的活動、小到各國中的的博覽會，我們都可以以這些項目來參展。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DBFD34-4E95-447F-AF04-7829A8E17C5E}" type="slidenum">
              <a:rPr lang="en-US" altLang="zh-TW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06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DBFD34-4E95-447F-AF04-7829A8E17C5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999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感謝大家的協助，以上為實習處的工作報告，謝謝。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DBFD34-4E95-447F-AF04-7829A8E17C5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354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12</a:t>
            </a:r>
            <a:r>
              <a:rPr lang="zh-TW" altLang="en-US" dirty="0"/>
              <a:t> </a:t>
            </a:r>
            <a:r>
              <a:rPr lang="en-US" altLang="zh-TW" dirty="0"/>
              <a:t>towns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DBFD34-4E95-447F-AF04-7829A8E17C5E}" type="slidenum">
              <a:rPr lang="en-US" altLang="zh-TW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85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與各科確認相關資訊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DBFD34-4E95-447F-AF04-7829A8E17C5E}" type="slidenum">
              <a:rPr lang="en-US" altLang="zh-TW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82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宜蘭縣內最多元的高中職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DBFD34-4E95-447F-AF04-7829A8E17C5E}" type="slidenum">
              <a:rPr lang="en-US" altLang="zh-TW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73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DBFD34-4E95-447F-AF04-7829A8E17C5E}" type="slidenum">
              <a:rPr lang="en-US" altLang="zh-TW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2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DBFD34-4E95-447F-AF04-7829A8E17C5E}" type="slidenum">
              <a:rPr lang="en-US" altLang="zh-TW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50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DBFD34-4E95-447F-AF04-7829A8E17C5E}" type="slidenum">
              <a:rPr lang="en-US" altLang="zh-TW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68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E0B3FC-EF4B-42DC-B185-B75FD28EC82C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450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87075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28676" name="投影片編號版面配置區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72358E6-CE74-4150-B661-9321BAE6F65D}" type="slidenum">
              <a:rPr kumimoji="0" lang="zh-TW" altLang="en-US"/>
              <a:pPr>
                <a:spcBef>
                  <a:spcPct val="0"/>
                </a:spcBef>
              </a:pPr>
              <a:t>28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400067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566EB-2F21-4757-ABC4-9712ADBE3511}" type="datetime1">
              <a:rPr lang="en-US" altLang="zh-TW"/>
              <a:pPr>
                <a:defRPr/>
              </a:pPr>
              <a:t>3/11/2024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180BD-D307-4104-B1AF-2A927CFF9BA8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66969-FC77-40DD-AF82-990584833C0E}" type="datetime1">
              <a:rPr lang="en-US" altLang="zh-TW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21BF6-BCEA-4AA6-9CA3-20BB00E54612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4A21F-EDEC-4C42-A504-CE0166C501D6}" type="datetime1">
              <a:rPr lang="en-US" altLang="zh-TW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B8EA6-99AB-4677-95C5-631C1966CA15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D0E2A-4DAF-4CC2-95AD-95AB3FF2F2C4}" type="datetime1">
              <a:rPr lang="en-US" altLang="zh-TW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8F269-BC9D-4FDF-8951-50586A955A59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  <a:latin typeface="+mn-ea"/>
                <a:ea typeface="+mn-ea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>
              <a:defRPr/>
            </a:pPr>
            <a:fld id="{4C3AAB1C-88F0-4734-9DC4-EC7555D70BB7}" type="datetime1">
              <a:rPr lang="en-US" altLang="zh-TW" smtClean="0"/>
              <a:pPr>
                <a:defRPr/>
              </a:pPr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>
              <a:defRPr/>
            </a:pPr>
            <a:fld id="{F9A03E0E-C277-43C1-9DE5-47DCADCE7AB0}" type="slidenum">
              <a:rPr lang="en-US" altLang="zh-TW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43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>
              <a:defRPr/>
            </a:pPr>
            <a:fld id="{55E60FD8-6DA0-40D5-9252-68AA3ED68563}" type="datetime1">
              <a:rPr lang="en-US" altLang="zh-TW" smtClean="0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>
              <a:defRPr/>
            </a:pPr>
            <a:fld id="{ABDAC64A-DDEB-4B03-93D2-CDE96408E272}" type="slidenum">
              <a:rPr lang="en-US" altLang="zh-TW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3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>
                <a:latin typeface="+mn-ea"/>
                <a:ea typeface="+mn-ea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  <a:latin typeface="+mn-ea"/>
                <a:ea typeface="+mn-e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>
              <a:defRPr/>
            </a:pPr>
            <a:fld id="{15F0F745-84D5-419F-9E89-017E2DC8D5B4}" type="datetime1">
              <a:rPr lang="en-US" altLang="zh-TW" smtClean="0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>
              <a:defRPr/>
            </a:pPr>
            <a:fld id="{F2CB52DA-4681-472D-8C68-6DEE346DF833}" type="slidenum">
              <a:rPr lang="en-US" altLang="zh-TW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48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>
                <a:latin typeface="+mn-ea"/>
                <a:ea typeface="+mn-ea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>
              <a:defRPr/>
            </a:pPr>
            <a:fld id="{B2146251-56A1-4BAC-AC07-841BB38F5D8C}" type="datetime1">
              <a:rPr lang="en-US" altLang="zh-TW" smtClean="0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>
              <a:defRPr/>
            </a:pPr>
            <a:fld id="{E4D1EACB-BE0D-4395-9FD6-300512D67985}" type="slidenum">
              <a:rPr lang="en-US" altLang="zh-TW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EC5612-BCD5-4B23-8E2D-59014D4A4CE6}" type="datetime1">
              <a:rPr lang="en-US" altLang="zh-TW" smtClean="0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A1D791-5E00-4FD4-9DD5-59AFEDD4EB8D}" type="slidenum">
              <a:rPr lang="en-US" altLang="zh-TW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11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CA1D1B-EE05-4A3C-8035-4E9E2407F026}" type="datetime1">
              <a:rPr lang="en-US" altLang="zh-TW" smtClean="0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AA14CD-F031-4836-A190-B7BD98664EB4}" type="slidenum">
              <a:rPr lang="en-US" altLang="zh-TW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3"/>
          <p:cNvSpPr txBox="1">
            <a:spLocks/>
          </p:cNvSpPr>
          <p:nvPr userDrawn="1"/>
        </p:nvSpPr>
        <p:spPr>
          <a:xfrm>
            <a:off x="609600" y="6248400"/>
            <a:ext cx="5421313" cy="36353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4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圖片 6" descr="校徽三角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6638"/>
            <a:ext cx="552450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1659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9247BD-D57E-4F07-B6F9-0A8BBD8AD299}" type="datetime1">
              <a:rPr lang="en-US" altLang="zh-TW" smtClean="0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B30B9-4148-49ED-81E2-23D145D009B4}" type="slidenum">
              <a:rPr lang="en-US" altLang="zh-TW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6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itchFamily="18" charset="0"/>
                <a:ea typeface="標楷體" pitchFamily="65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Times New Roman" pitchFamily="18" charset="0"/>
                <a:ea typeface="標楷體" pitchFamily="65" charset="-120"/>
              </a:defRPr>
            </a:lvl1pPr>
            <a:lvl2pPr>
              <a:defRPr baseline="0">
                <a:latin typeface="Times New Roman" pitchFamily="18" charset="0"/>
                <a:ea typeface="標楷體" pitchFamily="65" charset="-120"/>
              </a:defRPr>
            </a:lvl2pPr>
            <a:lvl3pPr>
              <a:defRPr baseline="0">
                <a:latin typeface="Times New Roman" pitchFamily="18" charset="0"/>
                <a:ea typeface="標楷體" pitchFamily="65" charset="-120"/>
              </a:defRPr>
            </a:lvl3pPr>
            <a:lvl4pPr>
              <a:defRPr baseline="0">
                <a:latin typeface="Times New Roman" pitchFamily="18" charset="0"/>
                <a:ea typeface="標楷體" pitchFamily="65" charset="-120"/>
              </a:defRPr>
            </a:lvl4pPr>
            <a:lvl5pPr>
              <a:defRPr baseline="0">
                <a:latin typeface="Times New Roman" pitchFamily="18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65802-CA25-4B30-99DC-DD779CD9506A}" type="datetime1">
              <a:rPr lang="en-US" altLang="zh-TW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829F7-31A2-4F4E-923C-EAF707AB440B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1E0A2A-24A6-4959-BD52-D8B51D73A847}" type="datetime1">
              <a:rPr lang="en-US" altLang="zh-TW" smtClean="0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2AA0C7-A56E-4F13-B561-7384F876F822}" type="slidenum">
              <a:rPr lang="en-US" altLang="zh-TW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3"/>
          <p:cNvSpPr txBox="1">
            <a:spLocks/>
          </p:cNvSpPr>
          <p:nvPr userDrawn="1"/>
        </p:nvSpPr>
        <p:spPr>
          <a:xfrm>
            <a:off x="609600" y="6248400"/>
            <a:ext cx="5421313" cy="36353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4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圖片 8" descr="校徽三角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6638"/>
            <a:ext cx="552450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9945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21EF93-DDFC-4F1F-8C7D-5B141813E046}" type="datetime1">
              <a:rPr lang="en-US" altLang="zh-TW" smtClean="0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D31608-D0D7-4F5A-B447-726819F014D8}" type="slidenum">
              <a:rPr lang="en-US" altLang="zh-TW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70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05E232-70CE-4C9D-8B2A-C9EFEEB06580}" type="datetime1">
              <a:rPr lang="en-US" altLang="zh-TW" smtClean="0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93881-4F61-4367-9433-669401429104}" type="slidenum">
              <a:rPr lang="en-US" altLang="zh-TW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03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05E232-70CE-4C9D-8B2A-C9EFEEB06580}" type="datetime1">
              <a:rPr lang="en-US" altLang="zh-TW" smtClean="0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93881-4F61-4367-9433-669401429104}" type="slidenum">
              <a:rPr lang="en-US" altLang="zh-TW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64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05E232-70CE-4C9D-8B2A-C9EFEEB06580}" type="datetime1">
              <a:rPr lang="en-US" altLang="zh-TW" smtClean="0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93881-4F61-4367-9433-669401429104}" type="slidenum">
              <a:rPr lang="en-US" altLang="zh-TW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27235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05E232-70CE-4C9D-8B2A-C9EFEEB06580}" type="datetime1">
              <a:rPr lang="en-US" altLang="zh-TW" smtClean="0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93881-4F61-4367-9433-669401429104}" type="slidenum">
              <a:rPr lang="en-US" altLang="zh-TW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83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05E232-70CE-4C9D-8B2A-C9EFEEB06580}" type="datetime1">
              <a:rPr lang="en-US" altLang="zh-TW" smtClean="0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93881-4F61-4367-9433-669401429104}" type="slidenum">
              <a:rPr lang="en-US" altLang="zh-TW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79078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05E232-70CE-4C9D-8B2A-C9EFEEB06580}" type="datetime1">
              <a:rPr lang="en-US" altLang="zh-TW" smtClean="0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93881-4F61-4367-9433-669401429104}" type="slidenum">
              <a:rPr lang="en-US" altLang="zh-TW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79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1C9129-4B3C-4F2A-B8C0-DDA8EFFE11BB}" type="datetime1">
              <a:rPr lang="en-US" altLang="zh-TW" smtClean="0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C8BAAC-DF90-4D68-A1AE-2013F2349784}" type="slidenum">
              <a:rPr lang="en-US" altLang="zh-TW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573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54599-02D2-406E-92B6-225FAA95E51E}" type="datetime1">
              <a:rPr lang="en-US" altLang="zh-TW" smtClean="0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B447AC-28F3-457A-9D6A-6E91C26A4378}" type="slidenum">
              <a:rPr lang="en-US" altLang="zh-TW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49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F364D-C274-49A9-BBD2-3D3C2ED2E598}" type="datetime1">
              <a:rPr lang="en-US" altLang="zh-TW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DF9C1-3024-40D5-9D60-9E8BB1D62C10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803400"/>
            <a:ext cx="8153400" cy="4368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4" name="Rectangle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5" name="Rectangle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/>
            </a:lvl1pPr>
            <a:extLst/>
          </a:lstStyle>
          <a:p>
            <a:pPr>
              <a:defRPr/>
            </a:pPr>
            <a:endParaRPr altLang="en-US"/>
          </a:p>
        </p:txBody>
      </p:sp>
      <p:sp>
        <p:nvSpPr>
          <p:cNvPr id="6" name="Rectangl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F1410AD-7575-433F-B036-6CF808D036CE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964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A881D-2DB4-40F7-AC04-5AA5F39AAEC8}" type="datetime1">
              <a:rPr lang="en-US" altLang="zh-TW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AA924-1FBE-4472-BF48-36C3EC7515D2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B0AB6-7655-497C-BBD0-BC5DD0C7179C}" type="datetime1">
              <a:rPr lang="en-US" altLang="zh-TW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0927B-9579-4A35-9AC1-45DB671DB51E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/>
          </p:cNvSpPr>
          <p:nvPr userDrawn="1"/>
        </p:nvSpPr>
        <p:spPr>
          <a:xfrm>
            <a:off x="609600" y="6248400"/>
            <a:ext cx="5421313" cy="36353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4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圖片 6" descr="校徽三角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116638"/>
            <a:ext cx="552450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12052-D2D6-4543-B273-82ACA1558E4D}" type="datetime1">
              <a:rPr lang="en-US" altLang="zh-TW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6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DEC9D-BDF5-4CB3-8A7E-B53D865B2FB7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FF198-DBC7-435A-B365-130464A63C66}" type="datetime1">
              <a:rPr lang="en-US" altLang="zh-TW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A93A7-58CC-487D-8971-7B3C2F3BC8C7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 userDrawn="1"/>
        </p:nvSpPr>
        <p:spPr>
          <a:xfrm>
            <a:off x="609600" y="6248400"/>
            <a:ext cx="5421313" cy="36353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4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圖片 8" descr="校徽三角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116638"/>
            <a:ext cx="552450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94A95-BDC0-43F5-9BB5-174A641014BA}" type="datetime1">
              <a:rPr lang="en-US" altLang="zh-TW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8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E9BBA-3BE6-4449-808F-EE3CD656F756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C3FA8-DB1C-4884-B0D3-86C78E2A5E38}" type="datetime1">
              <a:rPr lang="en-US" altLang="zh-TW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7980A-1649-472E-BF54-81CB827092F7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軟正黑體"/>
                <a:cs typeface="微軟正黑體"/>
              </a:defRPr>
            </a:lvl1pPr>
          </a:lstStyle>
          <a:p>
            <a:pPr>
              <a:defRPr/>
            </a:pPr>
            <a:fld id="{1AA44480-5BED-40C0-A1DF-472FCE365226}" type="datetime1">
              <a:rPr lang="en-US" altLang="zh-TW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軟正黑體"/>
                <a:cs typeface="微軟正黑體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軟正黑體"/>
                <a:cs typeface="微軟正黑體"/>
              </a:defRPr>
            </a:lvl1pPr>
          </a:lstStyle>
          <a:p>
            <a:pPr>
              <a:defRPr/>
            </a:pPr>
            <a:fld id="{9E94C1E7-B986-4F81-92B1-F7E1BA9A3605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圖片 6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0" r:id="rId2"/>
    <p:sldLayoutId id="2147483899" r:id="rId3"/>
    <p:sldLayoutId id="2147483898" r:id="rId4"/>
    <p:sldLayoutId id="2147483897" r:id="rId5"/>
    <p:sldLayoutId id="2147483902" r:id="rId6"/>
    <p:sldLayoutId id="2147483896" r:id="rId7"/>
    <p:sldLayoutId id="2147483903" r:id="rId8"/>
    <p:sldLayoutId id="2147483895" r:id="rId9"/>
    <p:sldLayoutId id="2147483894" r:id="rId10"/>
    <p:sldLayoutId id="2147483893" r:id="rId11"/>
    <p:sldLayoutId id="214748389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9605E232-70CE-4C9D-8B2A-C9EFEEB06580}" type="datetime1">
              <a:rPr lang="en-US" altLang="zh-TW" smtClean="0"/>
              <a:pPr>
                <a:defRPr/>
              </a:pPr>
              <a:t>3/11/2024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3193881-4F61-4367-9433-669401429104}" type="slidenum">
              <a:rPr lang="en-US" altLang="zh-TW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" name="圖片 6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06176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  <p:sldLayoutId id="2147483932" r:id="rId15"/>
    <p:sldLayoutId id="2147483933" r:id="rId16"/>
    <p:sldLayoutId id="2147483934" r:id="rId17"/>
    <p:sldLayoutId id="2147483935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jpeg"/><Relationship Id="rId7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1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4.jpeg"/><Relationship Id="rId7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3.jpeg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78.png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3.jp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4.png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10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5.jpg"/><Relationship Id="rId5" Type="http://schemas.openxmlformats.org/officeDocument/2006/relationships/image" Target="../media/image104.png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8.jpg"/><Relationship Id="rId5" Type="http://schemas.openxmlformats.org/officeDocument/2006/relationships/image" Target="../media/image107.jpg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1.jp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9.pn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2.jpeg"/><Relationship Id="rId5" Type="http://schemas.openxmlformats.org/officeDocument/2006/relationships/image" Target="../media/image100.png"/><Relationship Id="rId4" Type="http://schemas.microsoft.com/office/2007/relationships/hdphoto" Target="../media/hdphoto10.wdp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117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6.jpg"/><Relationship Id="rId5" Type="http://schemas.openxmlformats.org/officeDocument/2006/relationships/image" Target="../media/image115.jpg"/><Relationship Id="rId4" Type="http://schemas.openxmlformats.org/officeDocument/2006/relationships/image" Target="../media/image100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0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1.jpeg"/><Relationship Id="rId4" Type="http://schemas.microsoft.com/office/2007/relationships/hdphoto" Target="../media/hdphoto10.wdp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1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0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9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9.wdp"/><Relationship Id="rId4" Type="http://schemas.microsoft.com/office/2007/relationships/hdphoto" Target="../media/hdphoto10.wdp"/><Relationship Id="rId9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30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microsoft.com/office/2007/relationships/hdphoto" Target="../media/hdphoto6.wdp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36.png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606800"/>
            <a:ext cx="9144000" cy="325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411" name="Rectangle 4"/>
          <p:cNvSpPr txBox="1">
            <a:spLocks/>
          </p:cNvSpPr>
          <p:nvPr/>
        </p:nvSpPr>
        <p:spPr bwMode="auto">
          <a:xfrm>
            <a:off x="6300788" y="3606800"/>
            <a:ext cx="223043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lang="zh-TW" altLang="zh-TW" sz="2400">
              <a:solidFill>
                <a:srgbClr val="7F7F7F"/>
              </a:solidFill>
              <a:latin typeface="Tw Cen MT" pitchFamily="34" charset="0"/>
            </a:endParaRPr>
          </a:p>
        </p:txBody>
      </p:sp>
      <p:pic>
        <p:nvPicPr>
          <p:cNvPr id="1028" name="Picture 4" descr="ãé ­åå®¶å ç©ºæãçåçæå°çµæ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r="1060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0" y="87133"/>
            <a:ext cx="9144000" cy="15696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國立頭城家</a:t>
            </a:r>
            <a:r>
              <a:rPr lang="zh-TW" altLang="en-US" sz="4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</a:t>
            </a:r>
            <a:endParaRPr lang="en-US" altLang="zh-TW" sz="4800" b="1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</a:t>
            </a:r>
            <a:r>
              <a:rPr lang="zh-TW" altLang="en-US" sz="4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</a:t>
            </a:r>
            <a:r>
              <a:rPr lang="zh-TW" altLang="en-US" sz="4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教育的天空</a:t>
            </a:r>
            <a:endParaRPr lang="zh-TW" altLang="en-US" sz="4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511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群組 70"/>
          <p:cNvGrpSpPr/>
          <p:nvPr/>
        </p:nvGrpSpPr>
        <p:grpSpPr>
          <a:xfrm>
            <a:off x="611560" y="1505180"/>
            <a:ext cx="8226265" cy="4530643"/>
            <a:chOff x="375096" y="1120328"/>
            <a:chExt cx="8226265" cy="4530643"/>
          </a:xfrm>
        </p:grpSpPr>
        <p:pic>
          <p:nvPicPr>
            <p:cNvPr id="47" name="Picture 2" descr="G:\光賢的資料\1002\3月\招生宣導ppt(new)\更新版\女學生圖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encilGrayscale/>
                      </a14:imgEffect>
                      <a14:imgEffect>
                        <a14:saturation sat="2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405589">
              <a:off x="6816577" y="4679545"/>
              <a:ext cx="876035" cy="909184"/>
            </a:xfrm>
            <a:prstGeom prst="rect">
              <a:avLst/>
            </a:prstGeom>
          </p:spPr>
        </p:pic>
        <p:pic>
          <p:nvPicPr>
            <p:cNvPr id="49" name="Picture 3" descr="G:\光賢的資料\1002\3月\招生宣導ppt(new)\更新版\男學生圖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373636">
              <a:off x="2934782" y="4832071"/>
              <a:ext cx="739205" cy="898596"/>
            </a:xfrm>
            <a:prstGeom prst="rect">
              <a:avLst/>
            </a:prstGeom>
          </p:spPr>
        </p:pic>
        <p:sp>
          <p:nvSpPr>
            <p:cNvPr id="20" name="六邊形 19"/>
            <p:cNvSpPr/>
            <p:nvPr/>
          </p:nvSpPr>
          <p:spPr>
            <a:xfrm>
              <a:off x="1720937" y="1120328"/>
              <a:ext cx="1529308" cy="1376772"/>
            </a:xfrm>
            <a:prstGeom prst="hexagon">
              <a:avLst/>
            </a:prstGeom>
            <a:solidFill>
              <a:srgbClr val="4DC6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六邊形 20"/>
            <p:cNvSpPr/>
            <p:nvPr/>
          </p:nvSpPr>
          <p:spPr>
            <a:xfrm>
              <a:off x="1714235" y="4250158"/>
              <a:ext cx="1529308" cy="1376772"/>
            </a:xfrm>
            <a:prstGeom prst="hexagon">
              <a:avLst/>
            </a:prstGeom>
            <a:solidFill>
              <a:srgbClr val="C9DC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六邊形 21"/>
            <p:cNvSpPr/>
            <p:nvPr/>
          </p:nvSpPr>
          <p:spPr>
            <a:xfrm>
              <a:off x="3059832" y="3429000"/>
              <a:ext cx="1529308" cy="1376772"/>
            </a:xfrm>
            <a:prstGeom prst="hexagon">
              <a:avLst/>
            </a:prstGeom>
            <a:solidFill>
              <a:srgbClr val="BF3E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六邊形 22"/>
            <p:cNvSpPr/>
            <p:nvPr/>
          </p:nvSpPr>
          <p:spPr>
            <a:xfrm>
              <a:off x="5709397" y="3384538"/>
              <a:ext cx="1529308" cy="1376772"/>
            </a:xfrm>
            <a:prstGeom prst="hexagon">
              <a:avLst/>
            </a:prstGeom>
            <a:solidFill>
              <a:srgbClr val="EA6F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六邊形 23"/>
            <p:cNvSpPr/>
            <p:nvPr/>
          </p:nvSpPr>
          <p:spPr>
            <a:xfrm>
              <a:off x="4370653" y="1146531"/>
              <a:ext cx="1529308" cy="1376772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六邊形 24"/>
            <p:cNvSpPr/>
            <p:nvPr/>
          </p:nvSpPr>
          <p:spPr>
            <a:xfrm>
              <a:off x="7072053" y="2691826"/>
              <a:ext cx="1529308" cy="1376772"/>
            </a:xfrm>
            <a:prstGeom prst="hexagon">
              <a:avLst/>
            </a:prstGeom>
            <a:solidFill>
              <a:srgbClr val="455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六邊形 25"/>
            <p:cNvSpPr/>
            <p:nvPr/>
          </p:nvSpPr>
          <p:spPr>
            <a:xfrm>
              <a:off x="3019705" y="1934728"/>
              <a:ext cx="1529308" cy="1376772"/>
            </a:xfrm>
            <a:prstGeom prst="hexagon">
              <a:avLst/>
            </a:prstGeom>
            <a:solidFill>
              <a:srgbClr val="FEA9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六邊形 27"/>
            <p:cNvSpPr/>
            <p:nvPr/>
          </p:nvSpPr>
          <p:spPr>
            <a:xfrm>
              <a:off x="408959" y="1906077"/>
              <a:ext cx="1529308" cy="1376772"/>
            </a:xfrm>
            <a:prstGeom prst="hexagon">
              <a:avLst/>
            </a:prstGeom>
            <a:solidFill>
              <a:srgbClr val="4DC6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六邊形 28"/>
            <p:cNvSpPr/>
            <p:nvPr/>
          </p:nvSpPr>
          <p:spPr>
            <a:xfrm>
              <a:off x="1692669" y="2691826"/>
              <a:ext cx="1529308" cy="1376772"/>
            </a:xfrm>
            <a:prstGeom prst="hexagon">
              <a:avLst/>
            </a:prstGeom>
            <a:solidFill>
              <a:srgbClr val="FEA9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六邊形 29"/>
            <p:cNvSpPr/>
            <p:nvPr/>
          </p:nvSpPr>
          <p:spPr>
            <a:xfrm>
              <a:off x="375096" y="3491549"/>
              <a:ext cx="1529308" cy="1376772"/>
            </a:xfrm>
            <a:prstGeom prst="hexagon">
              <a:avLst/>
            </a:prstGeom>
            <a:solidFill>
              <a:srgbClr val="C9DC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六邊形 30"/>
            <p:cNvSpPr/>
            <p:nvPr/>
          </p:nvSpPr>
          <p:spPr>
            <a:xfrm>
              <a:off x="4382361" y="2638536"/>
              <a:ext cx="1529308" cy="1376772"/>
            </a:xfrm>
            <a:prstGeom prst="hexagon">
              <a:avLst/>
            </a:prstGeom>
            <a:solidFill>
              <a:srgbClr val="BF3E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六邊形 31"/>
            <p:cNvSpPr/>
            <p:nvPr/>
          </p:nvSpPr>
          <p:spPr>
            <a:xfrm>
              <a:off x="5709397" y="1892534"/>
              <a:ext cx="1529308" cy="1376772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六邊形 32"/>
            <p:cNvSpPr/>
            <p:nvPr/>
          </p:nvSpPr>
          <p:spPr>
            <a:xfrm>
              <a:off x="4398727" y="4130540"/>
              <a:ext cx="1529308" cy="1376772"/>
            </a:xfrm>
            <a:prstGeom prst="hexagon">
              <a:avLst/>
            </a:prstGeom>
            <a:solidFill>
              <a:srgbClr val="EA6F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六邊形 33"/>
            <p:cNvSpPr/>
            <p:nvPr/>
          </p:nvSpPr>
          <p:spPr>
            <a:xfrm>
              <a:off x="7060151" y="4188156"/>
              <a:ext cx="1529308" cy="1376772"/>
            </a:xfrm>
            <a:prstGeom prst="hexagon">
              <a:avLst/>
            </a:prstGeom>
            <a:solidFill>
              <a:srgbClr val="455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文字方塊 50"/>
            <p:cNvSpPr txBox="1"/>
            <p:nvPr/>
          </p:nvSpPr>
          <p:spPr>
            <a:xfrm>
              <a:off x="497465" y="2316219"/>
              <a:ext cx="1416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/>
                <a:t>電商科</a:t>
              </a:r>
            </a:p>
          </p:txBody>
        </p:sp>
        <p:sp>
          <p:nvSpPr>
            <p:cNvPr id="52" name="文字方塊 51"/>
            <p:cNvSpPr txBox="1"/>
            <p:nvPr/>
          </p:nvSpPr>
          <p:spPr>
            <a:xfrm>
              <a:off x="3122849" y="2365326"/>
              <a:ext cx="1415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defRPr sz="3200" b="1"/>
              </a:lvl1pPr>
            </a:lstStyle>
            <a:p>
              <a:r>
                <a:rPr lang="zh-TW" altLang="en-US" dirty="0"/>
                <a:t>資處科</a:t>
              </a:r>
            </a:p>
          </p:txBody>
        </p:sp>
        <p:sp>
          <p:nvSpPr>
            <p:cNvPr id="53" name="文字方塊 52"/>
            <p:cNvSpPr txBox="1"/>
            <p:nvPr/>
          </p:nvSpPr>
          <p:spPr>
            <a:xfrm>
              <a:off x="4441383" y="3030714"/>
              <a:ext cx="1415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defRPr sz="3200" b="1"/>
              </a:lvl1pPr>
            </a:lstStyle>
            <a:p>
              <a:r>
                <a:rPr lang="zh-TW" altLang="en-US" dirty="0"/>
                <a:t>幼保科</a:t>
              </a:r>
            </a:p>
          </p:txBody>
        </p:sp>
        <p:sp>
          <p:nvSpPr>
            <p:cNvPr id="54" name="文字方塊 53"/>
            <p:cNvSpPr txBox="1"/>
            <p:nvPr/>
          </p:nvSpPr>
          <p:spPr>
            <a:xfrm>
              <a:off x="1815460" y="4619283"/>
              <a:ext cx="1415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defRPr sz="3200" b="1"/>
              </a:lvl1pPr>
            </a:lstStyle>
            <a:p>
              <a:r>
                <a:rPr lang="zh-TW" altLang="en-US" dirty="0"/>
                <a:t>美容科</a:t>
              </a:r>
            </a:p>
          </p:txBody>
        </p:sp>
        <p:sp>
          <p:nvSpPr>
            <p:cNvPr id="55" name="文字方塊 54"/>
            <p:cNvSpPr txBox="1"/>
            <p:nvPr/>
          </p:nvSpPr>
          <p:spPr>
            <a:xfrm>
              <a:off x="4429622" y="4508062"/>
              <a:ext cx="1415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defRPr sz="3200" b="1"/>
              </a:lvl1pPr>
            </a:lstStyle>
            <a:p>
              <a:r>
                <a:rPr lang="zh-TW" altLang="en-US" dirty="0"/>
                <a:t>流服科</a:t>
              </a:r>
            </a:p>
          </p:txBody>
        </p:sp>
        <p:sp>
          <p:nvSpPr>
            <p:cNvPr id="56" name="文字方塊 55"/>
            <p:cNvSpPr txBox="1"/>
            <p:nvPr/>
          </p:nvSpPr>
          <p:spPr>
            <a:xfrm>
              <a:off x="5766165" y="2296350"/>
              <a:ext cx="1415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defRPr sz="3200" b="1"/>
              </a:lvl1pPr>
            </a:lstStyle>
            <a:p>
              <a:r>
                <a:rPr lang="zh-TW" altLang="en-US" dirty="0"/>
                <a:t>觀光科</a:t>
              </a:r>
            </a:p>
          </p:txBody>
        </p:sp>
        <p:sp>
          <p:nvSpPr>
            <p:cNvPr id="57" name="文字方塊 56"/>
            <p:cNvSpPr txBox="1"/>
            <p:nvPr/>
          </p:nvSpPr>
          <p:spPr>
            <a:xfrm>
              <a:off x="7177751" y="3070627"/>
              <a:ext cx="1415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defRPr sz="3200" b="1"/>
              </a:lvl1pPr>
            </a:lstStyle>
            <a:p>
              <a:r>
                <a:rPr lang="zh-TW" altLang="en-US" dirty="0"/>
                <a:t>餐飲科</a:t>
              </a:r>
            </a:p>
          </p:txBody>
        </p:sp>
        <p:sp>
          <p:nvSpPr>
            <p:cNvPr id="58" name="文字方塊 57"/>
            <p:cNvSpPr txBox="1"/>
            <p:nvPr/>
          </p:nvSpPr>
          <p:spPr>
            <a:xfrm>
              <a:off x="1924371" y="1389323"/>
              <a:ext cx="123623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 smtClean="0">
                  <a:solidFill>
                    <a:schemeClr val="bg1"/>
                  </a:solidFill>
                </a:rPr>
                <a:t>電商經營</a:t>
              </a:r>
              <a:endParaRPr lang="en-US" altLang="zh-TW" b="1" dirty="0">
                <a:solidFill>
                  <a:schemeClr val="bg1"/>
                </a:solidFill>
              </a:endParaRPr>
            </a:p>
            <a:p>
              <a:r>
                <a:rPr lang="zh-TW" altLang="en-US" b="1" dirty="0">
                  <a:solidFill>
                    <a:schemeClr val="bg1"/>
                  </a:solidFill>
                </a:rPr>
                <a:t>企劃</a:t>
              </a:r>
              <a:r>
                <a:rPr lang="en-US" altLang="zh-TW" b="1" dirty="0">
                  <a:solidFill>
                    <a:schemeClr val="bg1"/>
                  </a:solidFill>
                </a:rPr>
                <a:t>/</a:t>
              </a:r>
              <a:r>
                <a:rPr lang="zh-TW" altLang="en-US" b="1" dirty="0">
                  <a:solidFill>
                    <a:schemeClr val="bg1"/>
                  </a:solidFill>
                </a:rPr>
                <a:t>管理</a:t>
              </a:r>
              <a:r>
                <a:rPr lang="en-US" altLang="zh-TW" b="1" dirty="0">
                  <a:solidFill>
                    <a:schemeClr val="bg1"/>
                  </a:solidFill>
                </a:rPr>
                <a:t>/</a:t>
              </a:r>
            </a:p>
            <a:p>
              <a:r>
                <a:rPr lang="zh-TW" altLang="en-US" b="1" dirty="0" smtClean="0">
                  <a:solidFill>
                    <a:schemeClr val="bg1"/>
                  </a:solidFill>
                </a:rPr>
                <a:t>行銷人才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9" name="文字方塊 58"/>
            <p:cNvSpPr txBox="1"/>
            <p:nvPr/>
          </p:nvSpPr>
          <p:spPr>
            <a:xfrm>
              <a:off x="1857158" y="2893299"/>
              <a:ext cx="133882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>
                  <a:solidFill>
                    <a:schemeClr val="bg1"/>
                  </a:solidFill>
                </a:rPr>
                <a:t>資料處理</a:t>
              </a:r>
              <a:endParaRPr lang="en-US" altLang="zh-TW" b="1" dirty="0">
                <a:solidFill>
                  <a:schemeClr val="bg1"/>
                </a:solidFill>
              </a:endParaRPr>
            </a:p>
            <a:p>
              <a:r>
                <a:rPr lang="zh-TW" altLang="en-US" b="1" dirty="0">
                  <a:solidFill>
                    <a:schemeClr val="bg1"/>
                  </a:solidFill>
                </a:rPr>
                <a:t>程式開發</a:t>
              </a:r>
              <a:endParaRPr lang="en-US" altLang="zh-TW" b="1" dirty="0">
                <a:solidFill>
                  <a:schemeClr val="bg1"/>
                </a:solidFill>
              </a:endParaRPr>
            </a:p>
            <a:p>
              <a:r>
                <a:rPr lang="zh-TW" altLang="en-US" b="1" dirty="0">
                  <a:solidFill>
                    <a:schemeClr val="bg1"/>
                  </a:solidFill>
                </a:rPr>
                <a:t>科技類人才</a:t>
              </a:r>
            </a:p>
          </p:txBody>
        </p:sp>
        <p:sp>
          <p:nvSpPr>
            <p:cNvPr id="60" name="文字方塊 59"/>
            <p:cNvSpPr txBox="1"/>
            <p:nvPr/>
          </p:nvSpPr>
          <p:spPr>
            <a:xfrm>
              <a:off x="563524" y="3720493"/>
              <a:ext cx="123623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>
                  <a:solidFill>
                    <a:schemeClr val="bg1"/>
                  </a:solidFill>
                </a:rPr>
                <a:t>美容</a:t>
              </a:r>
              <a:r>
                <a:rPr lang="en-US" altLang="zh-TW" b="1" dirty="0">
                  <a:solidFill>
                    <a:schemeClr val="bg1"/>
                  </a:solidFill>
                </a:rPr>
                <a:t>/</a:t>
              </a:r>
              <a:r>
                <a:rPr lang="zh-TW" altLang="en-US" b="1" dirty="0">
                  <a:solidFill>
                    <a:schemeClr val="bg1"/>
                  </a:solidFill>
                </a:rPr>
                <a:t>美髮</a:t>
              </a:r>
              <a:r>
                <a:rPr lang="en-US" altLang="zh-TW" b="1" dirty="0">
                  <a:solidFill>
                    <a:schemeClr val="bg1"/>
                  </a:solidFill>
                </a:rPr>
                <a:t>/</a:t>
              </a:r>
            </a:p>
            <a:p>
              <a:r>
                <a:rPr lang="zh-TW" altLang="en-US" b="1" dirty="0">
                  <a:solidFill>
                    <a:schemeClr val="bg1"/>
                  </a:solidFill>
                </a:rPr>
                <a:t>婚宴實務</a:t>
              </a:r>
              <a:endParaRPr lang="en-US" altLang="zh-TW" b="1" dirty="0">
                <a:solidFill>
                  <a:schemeClr val="bg1"/>
                </a:solidFill>
              </a:endParaRPr>
            </a:p>
            <a:p>
              <a:r>
                <a:rPr lang="zh-TW" altLang="en-US" b="1" dirty="0">
                  <a:solidFill>
                    <a:schemeClr val="bg1"/>
                  </a:solidFill>
                </a:rPr>
                <a:t>專業人才</a:t>
              </a:r>
            </a:p>
          </p:txBody>
        </p:sp>
        <p:sp>
          <p:nvSpPr>
            <p:cNvPr id="61" name="矩形 60"/>
            <p:cNvSpPr/>
            <p:nvPr/>
          </p:nvSpPr>
          <p:spPr>
            <a:xfrm>
              <a:off x="3237677" y="3664531"/>
              <a:ext cx="1236236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b="1" dirty="0">
                  <a:solidFill>
                    <a:schemeClr val="bg1"/>
                  </a:solidFill>
                </a:rPr>
                <a:t>幼兒</a:t>
              </a:r>
              <a:r>
                <a:rPr lang="en-US" altLang="zh-TW" b="1" dirty="0">
                  <a:solidFill>
                    <a:schemeClr val="bg1"/>
                  </a:solidFill>
                </a:rPr>
                <a:t>/</a:t>
              </a:r>
              <a:r>
                <a:rPr lang="zh-TW" altLang="en-US" b="1" dirty="0">
                  <a:solidFill>
                    <a:schemeClr val="bg1"/>
                  </a:solidFill>
                </a:rPr>
                <a:t>老人</a:t>
              </a:r>
              <a:r>
                <a:rPr lang="en-US" altLang="zh-TW" b="1" dirty="0">
                  <a:solidFill>
                    <a:schemeClr val="bg1"/>
                  </a:solidFill>
                </a:rPr>
                <a:t>/</a:t>
              </a:r>
            </a:p>
            <a:p>
              <a:r>
                <a:rPr lang="zh-TW" altLang="en-US" b="1" dirty="0">
                  <a:solidFill>
                    <a:schemeClr val="bg1"/>
                  </a:solidFill>
                </a:rPr>
                <a:t>家庭服務</a:t>
              </a:r>
              <a:endParaRPr lang="en-US" altLang="zh-TW" b="1" dirty="0">
                <a:solidFill>
                  <a:schemeClr val="bg1"/>
                </a:solidFill>
              </a:endParaRPr>
            </a:p>
            <a:p>
              <a:r>
                <a:rPr lang="zh-TW" altLang="en-US" b="1" dirty="0">
                  <a:solidFill>
                    <a:schemeClr val="bg1"/>
                  </a:solidFill>
                </a:rPr>
                <a:t>專業人才</a:t>
              </a:r>
            </a:p>
          </p:txBody>
        </p:sp>
        <p:sp>
          <p:nvSpPr>
            <p:cNvPr id="62" name="文字方塊 61"/>
            <p:cNvSpPr txBox="1"/>
            <p:nvPr/>
          </p:nvSpPr>
          <p:spPr>
            <a:xfrm>
              <a:off x="4549013" y="1434866"/>
              <a:ext cx="123623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>
                  <a:solidFill>
                    <a:schemeClr val="bg1"/>
                  </a:solidFill>
                </a:rPr>
                <a:t>飯店</a:t>
              </a:r>
              <a:r>
                <a:rPr lang="en-US" altLang="zh-TW" b="1" dirty="0">
                  <a:solidFill>
                    <a:schemeClr val="bg1"/>
                  </a:solidFill>
                </a:rPr>
                <a:t>/</a:t>
              </a:r>
              <a:r>
                <a:rPr lang="zh-TW" altLang="en-US" b="1" dirty="0">
                  <a:solidFill>
                    <a:schemeClr val="bg1"/>
                  </a:solidFill>
                </a:rPr>
                <a:t>民宿</a:t>
              </a:r>
              <a:r>
                <a:rPr lang="en-US" altLang="zh-TW" b="1" dirty="0">
                  <a:solidFill>
                    <a:schemeClr val="bg1"/>
                  </a:solidFill>
                </a:rPr>
                <a:t>/</a:t>
              </a:r>
            </a:p>
            <a:p>
              <a:r>
                <a:rPr lang="zh-TW" altLang="en-US" b="1" dirty="0">
                  <a:solidFill>
                    <a:schemeClr val="bg1"/>
                  </a:solidFill>
                </a:rPr>
                <a:t>領隊</a:t>
              </a:r>
              <a:r>
                <a:rPr lang="en-US" altLang="zh-TW" b="1" dirty="0">
                  <a:solidFill>
                    <a:schemeClr val="bg1"/>
                  </a:solidFill>
                </a:rPr>
                <a:t>/</a:t>
              </a:r>
              <a:r>
                <a:rPr lang="zh-TW" altLang="en-US" b="1" dirty="0">
                  <a:solidFill>
                    <a:schemeClr val="bg1"/>
                  </a:solidFill>
                </a:rPr>
                <a:t>觀光</a:t>
              </a:r>
              <a:endParaRPr lang="en-US" altLang="zh-TW" b="1" dirty="0">
                <a:solidFill>
                  <a:schemeClr val="bg1"/>
                </a:solidFill>
              </a:endParaRPr>
            </a:p>
            <a:p>
              <a:r>
                <a:rPr lang="zh-TW" altLang="en-US" b="1" dirty="0">
                  <a:solidFill>
                    <a:schemeClr val="bg1"/>
                  </a:solidFill>
                </a:rPr>
                <a:t>產業人才</a:t>
              </a:r>
            </a:p>
          </p:txBody>
        </p:sp>
        <p:sp>
          <p:nvSpPr>
            <p:cNvPr id="63" name="文字方塊 62"/>
            <p:cNvSpPr txBox="1"/>
            <p:nvPr/>
          </p:nvSpPr>
          <p:spPr>
            <a:xfrm>
              <a:off x="5890109" y="3655885"/>
              <a:ext cx="123623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>
                  <a:solidFill>
                    <a:schemeClr val="bg1"/>
                  </a:solidFill>
                </a:rPr>
                <a:t>設計</a:t>
              </a:r>
              <a:r>
                <a:rPr lang="en-US" altLang="zh-TW" b="1" dirty="0">
                  <a:solidFill>
                    <a:schemeClr val="bg1"/>
                  </a:solidFill>
                </a:rPr>
                <a:t>/</a:t>
              </a:r>
              <a:r>
                <a:rPr lang="zh-TW" altLang="en-US" b="1" dirty="0">
                  <a:solidFill>
                    <a:schemeClr val="bg1"/>
                  </a:solidFill>
                </a:rPr>
                <a:t>製作</a:t>
              </a:r>
              <a:r>
                <a:rPr lang="en-US" altLang="zh-TW" b="1" dirty="0">
                  <a:solidFill>
                    <a:schemeClr val="bg1"/>
                  </a:solidFill>
                </a:rPr>
                <a:t>/</a:t>
              </a:r>
            </a:p>
            <a:p>
              <a:r>
                <a:rPr lang="zh-TW" altLang="en-US" b="1" dirty="0">
                  <a:solidFill>
                    <a:schemeClr val="bg1"/>
                  </a:solidFill>
                </a:rPr>
                <a:t>服裝飾品</a:t>
              </a:r>
              <a:endParaRPr lang="en-US" altLang="zh-TW" b="1" dirty="0">
                <a:solidFill>
                  <a:schemeClr val="bg1"/>
                </a:solidFill>
              </a:endParaRPr>
            </a:p>
            <a:p>
              <a:r>
                <a:rPr lang="zh-TW" altLang="en-US" b="1" dirty="0">
                  <a:solidFill>
                    <a:schemeClr val="bg1"/>
                  </a:solidFill>
                </a:rPr>
                <a:t>產業人才</a:t>
              </a:r>
            </a:p>
          </p:txBody>
        </p:sp>
        <p:sp>
          <p:nvSpPr>
            <p:cNvPr id="64" name="文字方塊 63"/>
            <p:cNvSpPr txBox="1"/>
            <p:nvPr/>
          </p:nvSpPr>
          <p:spPr>
            <a:xfrm>
              <a:off x="7270483" y="4445201"/>
              <a:ext cx="123623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>
                  <a:solidFill>
                    <a:schemeClr val="bg1"/>
                  </a:solidFill>
                </a:rPr>
                <a:t>餐飲</a:t>
              </a:r>
              <a:r>
                <a:rPr lang="en-US" altLang="zh-TW" b="1" dirty="0">
                  <a:solidFill>
                    <a:schemeClr val="bg1"/>
                  </a:solidFill>
                </a:rPr>
                <a:t>/</a:t>
              </a:r>
              <a:r>
                <a:rPr lang="zh-TW" altLang="en-US" b="1" dirty="0">
                  <a:solidFill>
                    <a:schemeClr val="bg1"/>
                  </a:solidFill>
                </a:rPr>
                <a:t>烘焙</a:t>
              </a:r>
              <a:r>
                <a:rPr lang="en-US" altLang="zh-TW" b="1" dirty="0">
                  <a:solidFill>
                    <a:schemeClr val="bg1"/>
                  </a:solidFill>
                </a:rPr>
                <a:t>/</a:t>
              </a:r>
            </a:p>
            <a:p>
              <a:r>
                <a:rPr lang="zh-TW" altLang="en-US" b="1" dirty="0">
                  <a:solidFill>
                    <a:schemeClr val="bg1"/>
                  </a:solidFill>
                </a:rPr>
                <a:t>飯店</a:t>
              </a:r>
              <a:r>
                <a:rPr lang="en-US" altLang="zh-TW" b="1" dirty="0">
                  <a:solidFill>
                    <a:schemeClr val="bg1"/>
                  </a:solidFill>
                </a:rPr>
                <a:t>/</a:t>
              </a:r>
              <a:r>
                <a:rPr lang="zh-TW" altLang="en-US" b="1" dirty="0">
                  <a:solidFill>
                    <a:schemeClr val="bg1"/>
                  </a:solidFill>
                </a:rPr>
                <a:t>餐管</a:t>
              </a:r>
              <a:endParaRPr lang="en-US" altLang="zh-TW" b="1" dirty="0">
                <a:solidFill>
                  <a:schemeClr val="bg1"/>
                </a:solidFill>
              </a:endParaRPr>
            </a:p>
            <a:p>
              <a:r>
                <a:rPr lang="zh-TW" altLang="en-US" b="1" dirty="0">
                  <a:solidFill>
                    <a:schemeClr val="bg1"/>
                  </a:solidFill>
                </a:rPr>
                <a:t>產業人才</a:t>
              </a:r>
            </a:p>
          </p:txBody>
        </p:sp>
      </p:grpSp>
      <p:pic>
        <p:nvPicPr>
          <p:cNvPr id="39" name="Picture 2" descr="G:\光賢的資料\1002\3月\招生宣導ppt(new)\更新版\女學生圖.png"/>
          <p:cNvPicPr>
            <a:picLocks noChangeAspect="1" noChangeArrowheads="1"/>
          </p:cNvPicPr>
          <p:nvPr/>
        </p:nvPicPr>
        <p:blipFill rotWithShape="1"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Grayscale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8258" y="1276021"/>
            <a:ext cx="711819" cy="880467"/>
          </a:xfrm>
          <a:prstGeom prst="rect">
            <a:avLst/>
          </a:prstGeom>
        </p:spPr>
      </p:pic>
      <p:pic>
        <p:nvPicPr>
          <p:cNvPr id="40" name="Picture 3" descr="G:\光賢的資料\1002\3月\招生宣導ppt(new)\更新版\男學生圖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6766" y="5323396"/>
            <a:ext cx="727528" cy="884401"/>
          </a:xfrm>
          <a:prstGeom prst="rect">
            <a:avLst/>
          </a:prstGeom>
        </p:spPr>
      </p:pic>
      <p:sp>
        <p:nvSpPr>
          <p:cNvPr id="45" name="標題 1"/>
          <p:cNvSpPr txBox="1">
            <a:spLocks/>
          </p:cNvSpPr>
          <p:nvPr/>
        </p:nvSpPr>
        <p:spPr bwMode="auto">
          <a:xfrm>
            <a:off x="609600" y="427038"/>
            <a:ext cx="5834608" cy="76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kumimoji="0"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</a:rPr>
              <a:t>職業類科介紹</a:t>
            </a:r>
            <a:endParaRPr kumimoji="0" lang="zh-TW" altLang="en-US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7" name="六邊形 36"/>
          <p:cNvSpPr/>
          <p:nvPr/>
        </p:nvSpPr>
        <p:spPr>
          <a:xfrm>
            <a:off x="7324068" y="1596817"/>
            <a:ext cx="1529308" cy="1376772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六邊形 37"/>
          <p:cNvSpPr/>
          <p:nvPr/>
        </p:nvSpPr>
        <p:spPr>
          <a:xfrm>
            <a:off x="5961750" y="786326"/>
            <a:ext cx="1529308" cy="1376772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文字方塊 40"/>
          <p:cNvSpPr txBox="1"/>
          <p:nvPr/>
        </p:nvSpPr>
        <p:spPr>
          <a:xfrm>
            <a:off x="7443101" y="1961709"/>
            <a:ext cx="1415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3200" b="1"/>
            </a:lvl1pPr>
          </a:lstStyle>
          <a:p>
            <a:r>
              <a:rPr lang="zh-TW" altLang="en-US" dirty="0"/>
              <a:t>表藝</a:t>
            </a:r>
            <a:r>
              <a:rPr lang="zh-TW" altLang="en-US" dirty="0" smtClean="0"/>
              <a:t>科</a:t>
            </a:r>
            <a:endParaRPr lang="zh-TW" altLang="en-US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6136425" y="1013047"/>
            <a:ext cx="1236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</a:rPr>
              <a:t>戲劇</a:t>
            </a:r>
            <a:r>
              <a:rPr lang="en-US" altLang="zh-TW" b="1" dirty="0" smtClean="0">
                <a:solidFill>
                  <a:schemeClr val="bg1"/>
                </a:solidFill>
              </a:rPr>
              <a:t>/</a:t>
            </a:r>
            <a:r>
              <a:rPr lang="zh-TW" altLang="en-US" b="1" dirty="0">
                <a:solidFill>
                  <a:schemeClr val="bg1"/>
                </a:solidFill>
              </a:rPr>
              <a:t>舞蹈</a:t>
            </a:r>
            <a:r>
              <a:rPr lang="en-US" altLang="zh-TW" b="1" dirty="0" smtClean="0">
                <a:solidFill>
                  <a:schemeClr val="bg1"/>
                </a:solidFill>
              </a:rPr>
              <a:t>/</a:t>
            </a:r>
            <a:endParaRPr lang="en-US" altLang="zh-TW" b="1" dirty="0">
              <a:solidFill>
                <a:schemeClr val="bg1"/>
              </a:solidFill>
            </a:endParaRPr>
          </a:p>
          <a:p>
            <a:r>
              <a:rPr lang="zh-TW" altLang="en-US" b="1" dirty="0">
                <a:solidFill>
                  <a:schemeClr val="bg1"/>
                </a:solidFill>
              </a:rPr>
              <a:t>劇場</a:t>
            </a:r>
            <a:r>
              <a:rPr lang="en-US" altLang="zh-TW" b="1" dirty="0" smtClean="0">
                <a:solidFill>
                  <a:schemeClr val="bg1"/>
                </a:solidFill>
              </a:rPr>
              <a:t>/</a:t>
            </a:r>
            <a:r>
              <a:rPr lang="zh-TW" altLang="en-US" b="1" dirty="0">
                <a:solidFill>
                  <a:schemeClr val="bg1"/>
                </a:solidFill>
              </a:rPr>
              <a:t>場務</a:t>
            </a:r>
            <a:endParaRPr lang="en-US" altLang="zh-TW" b="1" dirty="0">
              <a:solidFill>
                <a:schemeClr val="bg1"/>
              </a:solidFill>
            </a:endParaRPr>
          </a:p>
          <a:p>
            <a:r>
              <a:rPr lang="zh-TW" altLang="en-US" b="1" dirty="0">
                <a:solidFill>
                  <a:schemeClr val="bg1"/>
                </a:solidFill>
              </a:rPr>
              <a:t>產業人才</a:t>
            </a:r>
          </a:p>
        </p:txBody>
      </p:sp>
    </p:spTree>
    <p:extLst>
      <p:ext uri="{BB962C8B-B14F-4D97-AF65-F5344CB8AC3E}">
        <p14:creationId xmlns:p14="http://schemas.microsoft.com/office/powerpoint/2010/main" val="385591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6793">
            <a:off x="-415789" y="2758142"/>
            <a:ext cx="10033250" cy="2353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/>
          <p:cNvSpPr/>
          <p:nvPr/>
        </p:nvSpPr>
        <p:spPr>
          <a:xfrm rot="21045422">
            <a:off x="-40241" y="4069777"/>
            <a:ext cx="37405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商業與管理群</a:t>
            </a:r>
            <a:endParaRPr kumimoji="1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/>
              <a:cs typeface="微軟正黑體" panose="020B0604030504040204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2641">
            <a:off x="3885251" y="3629166"/>
            <a:ext cx="4594116" cy="2858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3" descr="G:\光賢的資料\1002\3月\招生宣導ppt(new)\更新版\男學生圖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2035" y="1363026"/>
            <a:ext cx="727528" cy="884401"/>
          </a:xfrm>
          <a:prstGeom prst="rect">
            <a:avLst/>
          </a:prstGeom>
        </p:spPr>
      </p:pic>
      <p:pic>
        <p:nvPicPr>
          <p:cNvPr id="18" name="Picture 2" descr="G:\光賢的資料\1002\3月\招生宣導ppt(new)\更新版\女學生圖.png"/>
          <p:cNvPicPr>
            <a:picLocks noChangeAspect="1" noChangeArrowheads="1"/>
          </p:cNvPicPr>
          <p:nvPr/>
        </p:nvPicPr>
        <p:blipFill rotWithShape="1"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Grayscale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202637" y="1199107"/>
            <a:ext cx="711819" cy="880467"/>
          </a:xfrm>
          <a:prstGeom prst="rect">
            <a:avLst/>
          </a:prstGeom>
        </p:spPr>
      </p:pic>
      <p:sp>
        <p:nvSpPr>
          <p:cNvPr id="24" name="六邊形 23"/>
          <p:cNvSpPr/>
          <p:nvPr/>
        </p:nvSpPr>
        <p:spPr>
          <a:xfrm>
            <a:off x="3029456" y="5278050"/>
            <a:ext cx="1529308" cy="1376772"/>
          </a:xfrm>
          <a:prstGeom prst="hexagon">
            <a:avLst/>
          </a:prstGeom>
          <a:solidFill>
            <a:srgbClr val="FEA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3132600" y="5708648"/>
            <a:ext cx="1415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3200" b="1"/>
            </a:lvl1pPr>
          </a:lstStyle>
          <a:p>
            <a:r>
              <a:rPr lang="zh-TW" altLang="en-US" dirty="0"/>
              <a:t>資處科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 t="416" r="4235" b="9667"/>
          <a:stretch/>
        </p:blipFill>
        <p:spPr>
          <a:xfrm rot="20985220">
            <a:off x="24602" y="-64199"/>
            <a:ext cx="6080736" cy="3738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群組 2"/>
          <p:cNvGrpSpPr/>
          <p:nvPr/>
        </p:nvGrpSpPr>
        <p:grpSpPr>
          <a:xfrm>
            <a:off x="5591319" y="924280"/>
            <a:ext cx="1667977" cy="1376772"/>
            <a:chOff x="5811928" y="322629"/>
            <a:chExt cx="1667977" cy="1376772"/>
          </a:xfrm>
        </p:grpSpPr>
        <p:sp>
          <p:nvSpPr>
            <p:cNvPr id="22" name="六邊形 21"/>
            <p:cNvSpPr/>
            <p:nvPr/>
          </p:nvSpPr>
          <p:spPr>
            <a:xfrm>
              <a:off x="5848326" y="322629"/>
              <a:ext cx="1631579" cy="1376772"/>
            </a:xfrm>
            <a:prstGeom prst="hexagon">
              <a:avLst/>
            </a:prstGeom>
            <a:solidFill>
              <a:srgbClr val="4DC6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5811928" y="455511"/>
              <a:ext cx="15961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b="1" dirty="0" smtClean="0"/>
                <a:t>電子</a:t>
              </a:r>
              <a:endParaRPr lang="en-US" altLang="zh-TW" sz="2800" b="1" dirty="0" smtClean="0"/>
            </a:p>
            <a:p>
              <a:pPr algn="ctr"/>
              <a:r>
                <a:rPr lang="zh-TW" altLang="en-US" sz="2800" b="1" dirty="0" smtClean="0"/>
                <a:t>商務科</a:t>
              </a:r>
              <a:endParaRPr lang="zh-TW" alt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8668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867484"/>
              </p:ext>
            </p:extLst>
          </p:nvPr>
        </p:nvGraphicFramePr>
        <p:xfrm>
          <a:off x="35496" y="620688"/>
          <a:ext cx="9073008" cy="5480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電子商務科</a:t>
                      </a:r>
                      <a:endParaRPr lang="zh-TW" alt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C2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zh-TW" altLang="en-US" sz="3200" b="1" i="0" u="none" strike="noStrike" kern="1200" baseline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創新教學</a:t>
                      </a:r>
                    </a:p>
                    <a:p>
                      <a:pPr marL="432000" indent="0" algn="just"/>
                      <a:r>
                        <a:rPr lang="zh-TW" altLang="en-US" sz="2800" b="0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產學合作、多元課程結合特色活動</a:t>
                      </a:r>
                    </a:p>
                    <a:p>
                      <a:pPr marL="0" algn="just" defTabSz="457200" rtl="0" eaLnBrk="1" latinLnBrk="0" hangingPunct="1"/>
                      <a:r>
                        <a:rPr lang="zh-TW" altLang="en-US" sz="3200" b="1" i="0" u="none" strike="noStrike" kern="1200" baseline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理論與實務結合</a:t>
                      </a:r>
                    </a:p>
                    <a:p>
                      <a:pPr marL="360000" algn="just"/>
                      <a:r>
                        <a:rPr lang="zh-TW" altLang="en-US" sz="2800" b="0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辦理職場參訪、職場講座、校內外職場實習、參加校外競賽</a:t>
                      </a:r>
                    </a:p>
                    <a:p>
                      <a:pPr marL="0" algn="just" defTabSz="457200" rtl="0" eaLnBrk="1" latinLnBrk="0" hangingPunct="1"/>
                      <a:r>
                        <a:rPr lang="zh-TW" altLang="en-US" sz="3200" b="1" i="0" u="none" strike="noStrike" kern="1200" baseline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豐富的教學資源</a:t>
                      </a:r>
                    </a:p>
                    <a:p>
                      <a:pPr marL="360000" algn="just"/>
                      <a:r>
                        <a:rPr lang="zh-TW" altLang="en-US" sz="2800" b="0" i="0" u="none" strike="noStrike" kern="1200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網路商城實作</a:t>
                      </a:r>
                      <a:r>
                        <a:rPr lang="zh-TW" altLang="en-US" sz="2800" b="0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、門市服務</a:t>
                      </a:r>
                      <a:r>
                        <a:rPr lang="en-US" altLang="zh-TW" sz="2800" b="0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POS</a:t>
                      </a:r>
                      <a:r>
                        <a:rPr lang="zh-TW" altLang="en-US" sz="2800" b="0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銷售實作、文創商品創客設備、</a:t>
                      </a:r>
                      <a:endParaRPr lang="en-US" altLang="zh-TW" sz="2800" b="0" i="0" u="none" strike="noStrik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60000" algn="just"/>
                      <a:r>
                        <a:rPr lang="zh-TW" altLang="en-US" sz="2800" b="0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網拍商品攝影設備、金融投資模擬系統</a:t>
                      </a:r>
                      <a:endParaRPr lang="zh-TW" alt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8128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C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8128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C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4" y="4025612"/>
            <a:ext cx="3003874" cy="201622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1" y="1906558"/>
            <a:ext cx="3003874" cy="201622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3" y="1920804"/>
            <a:ext cx="2993601" cy="204373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3" y="4012177"/>
            <a:ext cx="2993601" cy="207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9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00395" y="1647292"/>
            <a:ext cx="2348749" cy="1760768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5496" y="548680"/>
            <a:ext cx="9072000" cy="5904656"/>
          </a:xfrm>
          <a:prstGeom prst="rect">
            <a:avLst/>
          </a:prstGeom>
          <a:solidFill>
            <a:srgbClr val="E3F4C8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35496" y="0"/>
            <a:ext cx="3203848" cy="1412776"/>
          </a:xfrm>
          <a:prstGeom prst="rect">
            <a:avLst/>
          </a:prstGeom>
          <a:solidFill>
            <a:srgbClr val="D5F43A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</a:rPr>
              <a:t>電子商務科</a:t>
            </a:r>
          </a:p>
        </p:txBody>
      </p:sp>
      <p:sp>
        <p:nvSpPr>
          <p:cNvPr id="6" name="矩形 5"/>
          <p:cNvSpPr/>
          <p:nvPr/>
        </p:nvSpPr>
        <p:spPr>
          <a:xfrm>
            <a:off x="107504" y="1646602"/>
            <a:ext cx="648072" cy="37444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glow rad="63500">
              <a:schemeClr val="bg1">
                <a:lumMod val="65000"/>
                <a:lumOff val="3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</a:rPr>
              <a:t>「電」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亮未來，從</a:t>
            </a:r>
            <a:r>
              <a:rPr lang="zh-TW" altLang="en-US" sz="2000" b="1" dirty="0">
                <a:solidFill>
                  <a:srgbClr val="FF0000"/>
                </a:solidFill>
              </a:rPr>
              <a:t>「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商</a:t>
            </a:r>
            <a:r>
              <a:rPr lang="zh-TW" altLang="en-US" sz="2000" b="1" dirty="0">
                <a:solidFill>
                  <a:srgbClr val="FF0000"/>
                </a:solidFill>
              </a:rPr>
              <a:t>」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開始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7741" y="5517232"/>
            <a:ext cx="984368" cy="878199"/>
          </a:xfrm>
          <a:prstGeom prst="rect">
            <a:avLst/>
          </a:prstGeom>
          <a:solidFill>
            <a:srgbClr val="A4D76B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bg1"/>
                </a:solidFill>
              </a:rPr>
              <a:t>人才</a:t>
            </a:r>
            <a:endParaRPr lang="en-US" altLang="zh-TW" sz="2000" b="1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sz="2000" b="1" dirty="0" smtClean="0">
                <a:solidFill>
                  <a:schemeClr val="bg1"/>
                </a:solidFill>
              </a:rPr>
              <a:t>養成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87624" y="5517232"/>
            <a:ext cx="2192574" cy="374143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商業服務產業</a:t>
            </a:r>
          </a:p>
        </p:txBody>
      </p:sp>
      <p:sp>
        <p:nvSpPr>
          <p:cNvPr id="11" name="矩形 10"/>
          <p:cNvSpPr/>
          <p:nvPr/>
        </p:nvSpPr>
        <p:spPr>
          <a:xfrm>
            <a:off x="3475713" y="5517232"/>
            <a:ext cx="2192574" cy="374143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創意行銷產業</a:t>
            </a:r>
          </a:p>
        </p:txBody>
      </p:sp>
      <p:sp>
        <p:nvSpPr>
          <p:cNvPr id="12" name="矩形 11"/>
          <p:cNvSpPr/>
          <p:nvPr/>
        </p:nvSpPr>
        <p:spPr>
          <a:xfrm>
            <a:off x="1187623" y="6021288"/>
            <a:ext cx="1919965" cy="374143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電子商務產業</a:t>
            </a:r>
          </a:p>
        </p:txBody>
      </p:sp>
      <p:sp>
        <p:nvSpPr>
          <p:cNvPr id="13" name="矩形 12"/>
          <p:cNvSpPr/>
          <p:nvPr/>
        </p:nvSpPr>
        <p:spPr>
          <a:xfrm>
            <a:off x="3187415" y="6021288"/>
            <a:ext cx="2502508" cy="374143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金融理財與投資產業</a:t>
            </a: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60" y="1645783"/>
            <a:ext cx="2304256" cy="1705702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649712"/>
            <a:ext cx="2304256" cy="168958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649712"/>
            <a:ext cx="2304256" cy="168958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79" y="3692483"/>
            <a:ext cx="2159537" cy="1559906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905154" y="4936183"/>
            <a:ext cx="1584176" cy="3981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</a:rPr>
              <a:t>電商實務</a:t>
            </a:r>
            <a:r>
              <a:rPr lang="zh-TW" altLang="en-US" b="1" dirty="0">
                <a:solidFill>
                  <a:schemeClr val="bg1"/>
                </a:solidFill>
              </a:rPr>
              <a:t>教室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713" y="3707478"/>
            <a:ext cx="2214209" cy="151472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419872" y="4936183"/>
            <a:ext cx="1584176" cy="3981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</a:rPr>
              <a:t>創新發想園地</a:t>
            </a:r>
          </a:p>
        </p:txBody>
      </p:sp>
      <p:sp>
        <p:nvSpPr>
          <p:cNvPr id="23" name="矩形 22"/>
          <p:cNvSpPr/>
          <p:nvPr/>
        </p:nvSpPr>
        <p:spPr>
          <a:xfrm>
            <a:off x="3275331" y="551488"/>
            <a:ext cx="5796177" cy="28916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TW" sz="2800" b="1" dirty="0">
                <a:solidFill>
                  <a:schemeClr val="bg1"/>
                </a:solidFill>
              </a:rPr>
              <a:t>1.</a:t>
            </a:r>
            <a:r>
              <a:rPr lang="zh-TW" altLang="en-US" sz="2800" b="1" dirty="0">
                <a:solidFill>
                  <a:schemeClr val="bg1"/>
                </a:solidFill>
                <a:sym typeface="Arial" panose="020B0604020202020204" pitchFamily="34" charset="0"/>
              </a:rPr>
              <a:t>電商平台</a:t>
            </a:r>
            <a:r>
              <a:rPr lang="en-US" altLang="zh-TW" sz="2800" b="1" dirty="0">
                <a:solidFill>
                  <a:schemeClr val="bg1"/>
                </a:solidFill>
                <a:sym typeface="Arial" panose="020B0604020202020204" pitchFamily="34" charset="0"/>
              </a:rPr>
              <a:t>-</a:t>
            </a:r>
            <a:r>
              <a:rPr lang="zh-CN" altLang="en-US" sz="2800" b="1" dirty="0">
                <a:solidFill>
                  <a:schemeClr val="bg1"/>
                </a:solidFill>
                <a:sym typeface="Arial" panose="020B0604020202020204" pitchFamily="34" charset="0"/>
              </a:rPr>
              <a:t>網路商城實作</a:t>
            </a:r>
            <a:endParaRPr lang="en-US" altLang="zh-CN" sz="2800" b="1" dirty="0">
              <a:solidFill>
                <a:schemeClr val="bg1"/>
              </a:solidFill>
              <a:sym typeface="Arial" panose="020B0604020202020204" pitchFamily="34" charset="0"/>
            </a:endParaRPr>
          </a:p>
          <a:p>
            <a:pPr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TW" sz="2800" b="1" dirty="0">
                <a:solidFill>
                  <a:schemeClr val="bg1"/>
                </a:solidFill>
              </a:rPr>
              <a:t>2.</a:t>
            </a:r>
            <a:r>
              <a:rPr lang="zh-TW" altLang="en-US" sz="2800" b="1" dirty="0">
                <a:solidFill>
                  <a:schemeClr val="bg1"/>
                </a:solidFill>
                <a:sym typeface="Arial" panose="020B0604020202020204" pitchFamily="34" charset="0"/>
              </a:rPr>
              <a:t>文創商品設計</a:t>
            </a:r>
            <a:endParaRPr lang="en-US" altLang="zh-CN" sz="2800" b="1" dirty="0">
              <a:solidFill>
                <a:schemeClr val="bg1"/>
              </a:solidFill>
              <a:sym typeface="Arial" panose="020B0604020202020204" pitchFamily="34" charset="0"/>
            </a:endParaRPr>
          </a:p>
          <a:p>
            <a:pPr lvl="0"/>
            <a:r>
              <a:rPr lang="en-US" altLang="zh-TW" sz="2800" b="1" dirty="0">
                <a:solidFill>
                  <a:schemeClr val="bg1"/>
                </a:solidFill>
              </a:rPr>
              <a:t>3.</a:t>
            </a:r>
            <a:r>
              <a:rPr lang="zh-TW" altLang="en-US" sz="2800" b="1" dirty="0">
                <a:solidFill>
                  <a:schemeClr val="bg1"/>
                </a:solidFill>
              </a:rPr>
              <a:t>網拍</a:t>
            </a:r>
            <a:r>
              <a:rPr lang="zh-TW" altLang="en-US" sz="2800" b="1" dirty="0">
                <a:solidFill>
                  <a:schemeClr val="bg1"/>
                </a:solidFill>
                <a:sym typeface="Arial" panose="020B0604020202020204" pitchFamily="34" charset="0"/>
              </a:rPr>
              <a:t>商品攝影</a:t>
            </a:r>
            <a:endParaRPr lang="en-US" altLang="zh-TW" sz="2800" b="1" dirty="0">
              <a:solidFill>
                <a:schemeClr val="bg1"/>
              </a:solidFill>
            </a:endParaRPr>
          </a:p>
          <a:p>
            <a:pPr lvl="0"/>
            <a:r>
              <a:rPr lang="en-US" altLang="zh-TW" sz="2800" b="1" dirty="0">
                <a:solidFill>
                  <a:schemeClr val="bg1"/>
                </a:solidFill>
              </a:rPr>
              <a:t>4.</a:t>
            </a:r>
            <a:r>
              <a:rPr lang="zh-TW" altLang="en-US" sz="2800" b="1" dirty="0">
                <a:solidFill>
                  <a:schemeClr val="bg1"/>
                </a:solidFill>
                <a:sym typeface="Arial" panose="020B0604020202020204" pitchFamily="34" charset="0"/>
              </a:rPr>
              <a:t>微電影行銷實作</a:t>
            </a:r>
            <a:endParaRPr lang="en-US" altLang="zh-TW" sz="2800" b="1" dirty="0">
              <a:solidFill>
                <a:schemeClr val="bg1"/>
              </a:solidFill>
              <a:sym typeface="Arial" panose="020B0604020202020204" pitchFamily="34" charset="0"/>
            </a:endParaRPr>
          </a:p>
          <a:p>
            <a:pPr lvl="0"/>
            <a:r>
              <a:rPr lang="en-US" altLang="zh-TW" sz="2800" b="1" dirty="0">
                <a:solidFill>
                  <a:schemeClr val="bg1"/>
                </a:solidFill>
              </a:rPr>
              <a:t>5.</a:t>
            </a:r>
            <a:r>
              <a:rPr lang="zh-TW" altLang="en-US" sz="2800" b="1" dirty="0">
                <a:solidFill>
                  <a:schemeClr val="bg1"/>
                </a:solidFill>
                <a:sym typeface="Arial" panose="020B0604020202020204" pitchFamily="34" charset="0"/>
              </a:rPr>
              <a:t>網紅直播實務</a:t>
            </a:r>
            <a:endParaRPr lang="en-US" altLang="zh-CN" sz="2800" b="1" dirty="0">
              <a:solidFill>
                <a:schemeClr val="bg1"/>
              </a:solidFill>
              <a:sym typeface="Arial" panose="020B0604020202020204" pitchFamily="34" charset="0"/>
            </a:endParaRPr>
          </a:p>
          <a:p>
            <a:pPr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TW" sz="2800" b="1" dirty="0">
                <a:solidFill>
                  <a:schemeClr val="bg1"/>
                </a:solidFill>
              </a:rPr>
              <a:t>6.</a:t>
            </a:r>
            <a:r>
              <a:rPr lang="zh-TW" altLang="en-US" sz="2800" b="1" dirty="0">
                <a:solidFill>
                  <a:schemeClr val="bg1"/>
                </a:solidFill>
                <a:sym typeface="Arial" panose="020B0604020202020204" pitchFamily="34" charset="0"/>
              </a:rPr>
              <a:t>社群</a:t>
            </a:r>
            <a:r>
              <a:rPr lang="en-US" altLang="zh-TW" sz="2800" b="1" dirty="0">
                <a:solidFill>
                  <a:schemeClr val="bg1"/>
                </a:solidFill>
                <a:sym typeface="Arial" panose="020B0604020202020204" pitchFamily="34" charset="0"/>
              </a:rPr>
              <a:t>FB</a:t>
            </a:r>
            <a:r>
              <a:rPr lang="zh-TW" altLang="en-US" sz="2800" b="1" dirty="0">
                <a:solidFill>
                  <a:schemeClr val="bg1"/>
                </a:solidFill>
                <a:sym typeface="Arial" panose="020B0604020202020204" pitchFamily="34" charset="0"/>
              </a:rPr>
              <a:t>、</a:t>
            </a:r>
            <a:r>
              <a:rPr lang="en-US" altLang="zh-TW" sz="2800" b="1" dirty="0">
                <a:solidFill>
                  <a:schemeClr val="bg1"/>
                </a:solidFill>
                <a:sym typeface="Arial" panose="020B0604020202020204" pitchFamily="34" charset="0"/>
              </a:rPr>
              <a:t>IG</a:t>
            </a:r>
            <a:r>
              <a:rPr lang="zh-TW" altLang="en-US" sz="2800" b="1" dirty="0">
                <a:solidFill>
                  <a:schemeClr val="bg1"/>
                </a:solidFill>
                <a:sym typeface="Arial" panose="020B0604020202020204" pitchFamily="34" charset="0"/>
              </a:rPr>
              <a:t>經營與行銷</a:t>
            </a:r>
            <a:endParaRPr lang="en-US" altLang="zh-TW" sz="2800" b="1" dirty="0">
              <a:solidFill>
                <a:schemeClr val="bg1"/>
              </a:solidFill>
              <a:sym typeface="Arial" panose="020B0604020202020204" pitchFamily="34" charset="0"/>
            </a:endParaRPr>
          </a:p>
          <a:p>
            <a:pPr algn="ctr"/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 rot="553755">
            <a:off x="6684632" y="1241143"/>
            <a:ext cx="2378925" cy="96431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六大教學特色</a:t>
            </a:r>
          </a:p>
        </p:txBody>
      </p:sp>
      <p:sp>
        <p:nvSpPr>
          <p:cNvPr id="24" name="矩形 23"/>
          <p:cNvSpPr/>
          <p:nvPr/>
        </p:nvSpPr>
        <p:spPr>
          <a:xfrm>
            <a:off x="5760997" y="3653051"/>
            <a:ext cx="3307706" cy="2656269"/>
          </a:xfrm>
          <a:prstGeom prst="rect">
            <a:avLst/>
          </a:prstGeom>
          <a:solidFill>
            <a:srgbClr val="FDA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en-US" altLang="zh-TW" b="1" dirty="0" smtClean="0">
              <a:solidFill>
                <a:schemeClr val="tx1"/>
              </a:solidFill>
            </a:endParaRPr>
          </a:p>
          <a:p>
            <a:pPr algn="ctr">
              <a:spcAft>
                <a:spcPts val="1200"/>
              </a:spcAft>
            </a:pPr>
            <a:r>
              <a:rPr lang="zh-TW" altLang="en-US" b="1" dirty="0" smtClean="0">
                <a:solidFill>
                  <a:schemeClr val="tx1"/>
                </a:solidFill>
              </a:rPr>
              <a:t>證照達人培育</a:t>
            </a:r>
            <a:endParaRPr lang="en-US" altLang="zh-TW" b="1" dirty="0" smtClean="0">
              <a:solidFill>
                <a:schemeClr val="tx1"/>
              </a:solidFill>
            </a:endParaRPr>
          </a:p>
          <a:p>
            <a:pPr algn="ctr">
              <a:spcAft>
                <a:spcPts val="1200"/>
              </a:spcAft>
            </a:pPr>
            <a:r>
              <a:rPr lang="zh-TW" altLang="en-US" sz="1700" b="1" dirty="0" smtClean="0">
                <a:solidFill>
                  <a:schemeClr val="bg1"/>
                </a:solidFill>
              </a:rPr>
              <a:t>李杰朋</a:t>
            </a:r>
            <a:r>
              <a:rPr lang="en-US" altLang="zh-TW" sz="1700" b="1" dirty="0" smtClean="0">
                <a:solidFill>
                  <a:schemeClr val="bg1"/>
                </a:solidFill>
              </a:rPr>
              <a:t>(</a:t>
            </a:r>
            <a:r>
              <a:rPr lang="zh-TW" altLang="en-US" sz="1700" b="1" dirty="0" smtClean="0">
                <a:solidFill>
                  <a:schemeClr val="bg1"/>
                </a:solidFill>
              </a:rPr>
              <a:t>頭城國中畢</a:t>
            </a:r>
            <a:r>
              <a:rPr lang="en-US" altLang="zh-TW" sz="1700" b="1" dirty="0" smtClean="0">
                <a:solidFill>
                  <a:schemeClr val="bg1"/>
                </a:solidFill>
              </a:rPr>
              <a:t>)</a:t>
            </a:r>
          </a:p>
          <a:p>
            <a:pPr algn="just"/>
            <a:r>
              <a:rPr lang="en-US" altLang="zh-TW" sz="1700" b="1" dirty="0" smtClean="0">
                <a:solidFill>
                  <a:schemeClr val="bg1"/>
                </a:solidFill>
              </a:rPr>
              <a:t>1.</a:t>
            </a:r>
            <a:r>
              <a:rPr lang="zh-TW" altLang="en-US" sz="1700" b="1" dirty="0" smtClean="0">
                <a:solidFill>
                  <a:schemeClr val="bg1"/>
                </a:solidFill>
              </a:rPr>
              <a:t>會計資訊乙級</a:t>
            </a:r>
            <a:endParaRPr lang="en-US" altLang="zh-TW" sz="1700" b="1" dirty="0" smtClean="0">
              <a:solidFill>
                <a:schemeClr val="bg1"/>
              </a:solidFill>
            </a:endParaRPr>
          </a:p>
          <a:p>
            <a:pPr algn="just"/>
            <a:r>
              <a:rPr lang="en-US" altLang="zh-TW" sz="1700" b="1" dirty="0" smtClean="0">
                <a:solidFill>
                  <a:schemeClr val="bg1"/>
                </a:solidFill>
              </a:rPr>
              <a:t>2.</a:t>
            </a:r>
            <a:r>
              <a:rPr lang="zh-TW" altLang="en-US" sz="1700" b="1" dirty="0" smtClean="0">
                <a:solidFill>
                  <a:schemeClr val="bg1"/>
                </a:solidFill>
              </a:rPr>
              <a:t>會計資訊丙級</a:t>
            </a:r>
            <a:endParaRPr lang="en-US" altLang="zh-TW" sz="1700" b="1" dirty="0" smtClean="0">
              <a:solidFill>
                <a:schemeClr val="bg1"/>
              </a:solidFill>
            </a:endParaRPr>
          </a:p>
          <a:p>
            <a:pPr algn="just"/>
            <a:r>
              <a:rPr lang="en-US" altLang="zh-TW" sz="1700" b="1" dirty="0" smtClean="0">
                <a:solidFill>
                  <a:schemeClr val="bg1"/>
                </a:solidFill>
              </a:rPr>
              <a:t>3.</a:t>
            </a:r>
            <a:r>
              <a:rPr lang="zh-TW" altLang="en-US" sz="1700" b="1" dirty="0" smtClean="0">
                <a:solidFill>
                  <a:schemeClr val="bg1"/>
                </a:solidFill>
              </a:rPr>
              <a:t>電腦軟體應用乙級</a:t>
            </a:r>
            <a:endParaRPr lang="en-US" altLang="zh-TW" sz="1700" b="1" dirty="0" smtClean="0">
              <a:solidFill>
                <a:schemeClr val="bg1"/>
              </a:solidFill>
            </a:endParaRPr>
          </a:p>
          <a:p>
            <a:pPr algn="just"/>
            <a:r>
              <a:rPr lang="en-US" altLang="zh-TW" sz="1700" b="1" dirty="0" smtClean="0">
                <a:solidFill>
                  <a:schemeClr val="bg1"/>
                </a:solidFill>
              </a:rPr>
              <a:t>4.</a:t>
            </a:r>
            <a:r>
              <a:rPr lang="zh-TW" altLang="en-US" sz="1700" b="1" dirty="0">
                <a:solidFill>
                  <a:schemeClr val="bg1"/>
                </a:solidFill>
              </a:rPr>
              <a:t>電腦軟體應用</a:t>
            </a:r>
            <a:r>
              <a:rPr lang="zh-TW" altLang="en-US" sz="1700" b="1" dirty="0" smtClean="0">
                <a:solidFill>
                  <a:schemeClr val="bg1"/>
                </a:solidFill>
              </a:rPr>
              <a:t>丙級</a:t>
            </a:r>
            <a:endParaRPr lang="en-US" altLang="zh-TW" sz="1700" b="1" dirty="0" smtClean="0">
              <a:solidFill>
                <a:schemeClr val="bg1"/>
              </a:solidFill>
            </a:endParaRPr>
          </a:p>
          <a:p>
            <a:pPr algn="just"/>
            <a:r>
              <a:rPr lang="en-US" altLang="zh-TW" sz="1700" b="1" dirty="0" smtClean="0">
                <a:solidFill>
                  <a:schemeClr val="bg1"/>
                </a:solidFill>
              </a:rPr>
              <a:t>5.</a:t>
            </a:r>
            <a:r>
              <a:rPr lang="zh-TW" altLang="en-US" sz="1700" b="1" dirty="0" smtClean="0">
                <a:solidFill>
                  <a:schemeClr val="bg1"/>
                </a:solidFill>
              </a:rPr>
              <a:t>門市服務丙級</a:t>
            </a:r>
            <a:endParaRPr lang="en-US" altLang="zh-TW" sz="1700" b="1" dirty="0" smtClean="0">
              <a:solidFill>
                <a:schemeClr val="bg1"/>
              </a:solidFill>
            </a:endParaRPr>
          </a:p>
          <a:p>
            <a:pPr algn="just"/>
            <a:r>
              <a:rPr lang="en-US" altLang="zh-TW" sz="1700" b="1" dirty="0" smtClean="0">
                <a:solidFill>
                  <a:schemeClr val="bg1"/>
                </a:solidFill>
              </a:rPr>
              <a:t>6.</a:t>
            </a:r>
            <a:r>
              <a:rPr lang="zh-TW" altLang="en-US" sz="1700" b="1" dirty="0" smtClean="0">
                <a:solidFill>
                  <a:schemeClr val="bg1"/>
                </a:solidFill>
              </a:rPr>
              <a:t>會計人工記帳丙級</a:t>
            </a:r>
            <a:endParaRPr lang="en-US" altLang="zh-TW" sz="1700" b="1" dirty="0" smtClean="0">
              <a:solidFill>
                <a:schemeClr val="bg1"/>
              </a:solidFill>
            </a:endParaRPr>
          </a:p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60" y="1662679"/>
            <a:ext cx="2266704" cy="1699261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959866" y="3032190"/>
            <a:ext cx="1584176" cy="3981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</a:rPr>
              <a:t>門市服務教室</a:t>
            </a: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36" y="4589932"/>
            <a:ext cx="1194609" cy="159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7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5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6793">
            <a:off x="-257778" y="3156487"/>
            <a:ext cx="8688313" cy="1777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/>
          <p:cNvSpPr/>
          <p:nvPr/>
        </p:nvSpPr>
        <p:spPr>
          <a:xfrm rot="21045422">
            <a:off x="633269" y="4024382"/>
            <a:ext cx="22621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家政群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945">
            <a:off x="-191988" y="648326"/>
            <a:ext cx="4564819" cy="2985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1"/>
          <a:stretch/>
        </p:blipFill>
        <p:spPr>
          <a:xfrm rot="21060422">
            <a:off x="3964230" y="3846006"/>
            <a:ext cx="4708506" cy="2939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6160">
            <a:off x="4640788" y="424161"/>
            <a:ext cx="4596379" cy="298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3" descr="G:\光賢的資料\1002\3月\招生宣導ppt(new)\更新版\男學生圖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5103" y="5609700"/>
            <a:ext cx="727528" cy="884401"/>
          </a:xfrm>
          <a:prstGeom prst="rect">
            <a:avLst/>
          </a:prstGeom>
        </p:spPr>
      </p:pic>
      <p:pic>
        <p:nvPicPr>
          <p:cNvPr id="23" name="Picture 2" descr="G:\光賢的資料\1002\3月\招生宣導ppt(new)\更新版\女學生圖.png"/>
          <p:cNvPicPr>
            <a:picLocks noChangeAspect="1" noChangeArrowheads="1"/>
          </p:cNvPicPr>
          <p:nvPr/>
        </p:nvPicPr>
        <p:blipFill rotWithShape="1"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Grayscale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613883" y="5609700"/>
            <a:ext cx="711819" cy="880467"/>
          </a:xfrm>
          <a:prstGeom prst="rect">
            <a:avLst/>
          </a:prstGeom>
        </p:spPr>
      </p:pic>
      <p:sp>
        <p:nvSpPr>
          <p:cNvPr id="16" name="六邊形 15"/>
          <p:cNvSpPr/>
          <p:nvPr/>
        </p:nvSpPr>
        <p:spPr>
          <a:xfrm>
            <a:off x="125831" y="59338"/>
            <a:ext cx="1529308" cy="1376772"/>
          </a:xfrm>
          <a:prstGeom prst="hexagon">
            <a:avLst/>
          </a:prstGeom>
          <a:solidFill>
            <a:srgbClr val="C9DC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六邊形 16"/>
          <p:cNvSpPr/>
          <p:nvPr/>
        </p:nvSpPr>
        <p:spPr>
          <a:xfrm>
            <a:off x="2954490" y="4332358"/>
            <a:ext cx="1529308" cy="1376772"/>
          </a:xfrm>
          <a:prstGeom prst="hexagon">
            <a:avLst/>
          </a:prstGeom>
          <a:solidFill>
            <a:srgbClr val="BF3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六邊形 19"/>
          <p:cNvSpPr/>
          <p:nvPr/>
        </p:nvSpPr>
        <p:spPr>
          <a:xfrm>
            <a:off x="4337684" y="262149"/>
            <a:ext cx="1529308" cy="1376772"/>
          </a:xfrm>
          <a:prstGeom prst="hexagon">
            <a:avLst/>
          </a:prstGeom>
          <a:solidFill>
            <a:srgbClr val="EA6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3013512" y="4724536"/>
            <a:ext cx="1415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3200" b="1"/>
            </a:lvl1pPr>
          </a:lstStyle>
          <a:p>
            <a:r>
              <a:rPr lang="zh-TW" altLang="en-US" dirty="0"/>
              <a:t>幼保科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227056" y="428463"/>
            <a:ext cx="1415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3200" b="1"/>
            </a:lvl1pPr>
          </a:lstStyle>
          <a:p>
            <a:r>
              <a:rPr lang="zh-TW" altLang="en-US" dirty="0"/>
              <a:t>美容科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4368579" y="639671"/>
            <a:ext cx="1415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3200" b="1"/>
            </a:lvl1pPr>
          </a:lstStyle>
          <a:p>
            <a:r>
              <a:rPr lang="zh-TW" altLang="en-US" dirty="0"/>
              <a:t>流服科</a:t>
            </a:r>
          </a:p>
        </p:txBody>
      </p:sp>
    </p:spTree>
    <p:extLst>
      <p:ext uri="{BB962C8B-B14F-4D97-AF65-F5344CB8AC3E}">
        <p14:creationId xmlns:p14="http://schemas.microsoft.com/office/powerpoint/2010/main" val="65617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5496" y="620688"/>
          <a:ext cx="9073008" cy="583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281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幼兒保育科</a:t>
                      </a:r>
                      <a:endParaRPr lang="zh-TW" alt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just" defTabSz="457200" rtl="0" eaLnBrk="1" latinLnBrk="0" hangingPunct="1">
                        <a:spcBef>
                          <a:spcPts val="600"/>
                        </a:spcBef>
                      </a:pPr>
                      <a:r>
                        <a:rPr lang="zh-TW" altLang="en-US" sz="28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豐富的課程規畫，紮實理論</a:t>
                      </a:r>
                    </a:p>
                    <a:p>
                      <a:pPr marL="450850" indent="0" algn="just" defTabSz="457200" rtl="0" eaLnBrk="1" latinLnBrk="0" hangingPunct="1"/>
                      <a:r>
                        <a:rPr lang="zh-TW" altLang="en-US" sz="2400" b="0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器樂課、嬰幼兒發展、保母檢定、教具設計製作、幼兒餐點製作、幼兒體能等</a:t>
                      </a:r>
                    </a:p>
                    <a:p>
                      <a:pPr marL="0" algn="just" defTabSz="457200" rtl="0" eaLnBrk="1" latinLnBrk="0" hangingPunct="1">
                        <a:spcBef>
                          <a:spcPts val="1200"/>
                        </a:spcBef>
                      </a:pPr>
                      <a:r>
                        <a:rPr lang="zh-TW" altLang="en-US" sz="28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續密的校內見習、校外實習</a:t>
                      </a:r>
                    </a:p>
                    <a:p>
                      <a:pPr marL="450850" indent="0" algn="just" defTabSz="457200" rtl="0" eaLnBrk="1" latinLnBrk="0" hangingPunct="1"/>
                      <a:r>
                        <a:rPr lang="zh-TW" altLang="en-US" sz="2400" b="0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校內擁有</a:t>
                      </a:r>
                      <a:r>
                        <a:rPr lang="zh-TW" altLang="en-US" sz="2400" b="1" i="0" u="none" strike="noStrike" kern="1200" baseline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附設幼兒圈</a:t>
                      </a:r>
                      <a:r>
                        <a:rPr lang="zh-TW" altLang="en-US" sz="2400" b="0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， 增進學生理論結合實務之幼兒教保專業能力培養</a:t>
                      </a:r>
                    </a:p>
                    <a:p>
                      <a:pPr marL="0" algn="just" defTabSz="457200" rtl="0" eaLnBrk="1" latinLnBrk="0" hangingPunct="1">
                        <a:spcBef>
                          <a:spcPts val="1200"/>
                        </a:spcBef>
                      </a:pPr>
                      <a:r>
                        <a:rPr lang="zh-TW" altLang="en-US" sz="28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多元的活動參與</a:t>
                      </a:r>
                      <a:r>
                        <a:rPr lang="en-US" altLang="zh-TW" sz="28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﹒</a:t>
                      </a:r>
                      <a:r>
                        <a:rPr lang="zh-TW" altLang="en-US" sz="28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拓展視野</a:t>
                      </a:r>
                    </a:p>
                    <a:p>
                      <a:pPr marL="450850" indent="0" algn="just" defTabSz="457200" rtl="0" eaLnBrk="1" latinLnBrk="0" hangingPunct="1"/>
                      <a:r>
                        <a:rPr lang="zh-TW" altLang="en-US" sz="2400" b="0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定期舉辦競賽與活動</a:t>
                      </a:r>
                      <a:r>
                        <a:rPr lang="en-US" altLang="zh-TW" sz="2400" b="0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zh-TW" altLang="en-US" sz="2400" b="0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高一、高二鋼琴檢定、說故事暨幼兒韻律比賽、海報設計、創意紙雕與教具製作比賽、高三動態成果展</a:t>
                      </a:r>
                      <a:endParaRPr lang="en-US" altLang="zh-TW" sz="24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4915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C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4915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C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4" y="2060848"/>
            <a:ext cx="3024000" cy="210476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4" y="4221088"/>
            <a:ext cx="3024000" cy="208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6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8496" y="404664"/>
          <a:ext cx="9135505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9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99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99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99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4096">
                <a:tc rowSpan="9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r>
                        <a:rPr lang="zh-TW" altLang="en-US" sz="2200" spc="200" baseline="0" dirty="0"/>
                        <a:t>培育零到一百二十歳都需要的專業人才</a:t>
                      </a:r>
                    </a:p>
                  </a:txBody>
                  <a:tcPr vert="eaVert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4972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chemeClr val="tx1"/>
                          </a:solidFill>
                        </a:rPr>
                        <a:t>幼教產業實習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096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chemeClr val="tx1"/>
                          </a:solidFill>
                        </a:rPr>
                        <a:t>兒童戲劇編演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81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845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zh-TW" altLang="en-US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chemeClr val="tx1"/>
                          </a:solidFill>
                        </a:rPr>
                        <a:t>保母技術課程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9D1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2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096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chemeClr val="tx1"/>
                          </a:solidFill>
                        </a:rPr>
                        <a:t>幼兒音樂律動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7B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276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zh-TW" altLang="en-US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chemeClr val="tx1"/>
                          </a:solidFill>
                        </a:rPr>
                        <a:t>表演藝術課程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8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64096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chemeClr val="tx1"/>
                          </a:solidFill>
                        </a:rPr>
                        <a:t>體能遊戲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64096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chemeClr val="tx1"/>
                          </a:solidFill>
                        </a:rPr>
                        <a:t>兒歌彈唱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81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785" y="435417"/>
            <a:ext cx="2383770" cy="182936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31" y="2457963"/>
            <a:ext cx="2383770" cy="177499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05" y="4305485"/>
            <a:ext cx="2358896" cy="189505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652" y="435417"/>
            <a:ext cx="861662" cy="846259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652" y="2132856"/>
            <a:ext cx="861662" cy="864096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652" y="3897132"/>
            <a:ext cx="861662" cy="828012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652" y="5625324"/>
            <a:ext cx="861662" cy="828012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081" y="1308720"/>
            <a:ext cx="861662" cy="797482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17" y="1308719"/>
            <a:ext cx="876375" cy="789203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630" y="3012531"/>
            <a:ext cx="861662" cy="797482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52" y="4725144"/>
            <a:ext cx="885191" cy="861872"/>
          </a:xfrm>
          <a:prstGeom prst="rect">
            <a:avLst/>
          </a:prstGeom>
        </p:spPr>
      </p:pic>
      <p:sp>
        <p:nvSpPr>
          <p:cNvPr id="3" name="剪去單一角落矩形 2"/>
          <p:cNvSpPr/>
          <p:nvPr/>
        </p:nvSpPr>
        <p:spPr>
          <a:xfrm rot="21000000">
            <a:off x="-152323" y="2278166"/>
            <a:ext cx="2697462" cy="560849"/>
          </a:xfrm>
          <a:prstGeom prst="snip1Rect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tx1">
                <a:lumMod val="6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培養學生多元才藝</a:t>
            </a:r>
          </a:p>
        </p:txBody>
      </p:sp>
      <p:sp>
        <p:nvSpPr>
          <p:cNvPr id="4" name="剪去單一角落矩形 3"/>
          <p:cNvSpPr/>
          <p:nvPr/>
        </p:nvSpPr>
        <p:spPr>
          <a:xfrm rot="21000000">
            <a:off x="-140195" y="3025951"/>
            <a:ext cx="2619871" cy="560849"/>
          </a:xfrm>
          <a:prstGeom prst="snip1Rect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tx1">
                <a:lumMod val="6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遊戲中習得專業知能</a:t>
            </a:r>
          </a:p>
        </p:txBody>
      </p:sp>
      <p:sp>
        <p:nvSpPr>
          <p:cNvPr id="5" name="剪去單一角落矩形 4"/>
          <p:cNvSpPr/>
          <p:nvPr/>
        </p:nvSpPr>
        <p:spPr>
          <a:xfrm rot="21000000">
            <a:off x="-93470" y="3755954"/>
            <a:ext cx="2697462" cy="560849"/>
          </a:xfrm>
          <a:prstGeom prst="snip1Rect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tx1">
                <a:lumMod val="6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廣闊多元的就業市場</a:t>
            </a:r>
          </a:p>
        </p:txBody>
      </p:sp>
      <p:sp>
        <p:nvSpPr>
          <p:cNvPr id="6" name="剪去單一角落矩形 5"/>
          <p:cNvSpPr/>
          <p:nvPr/>
        </p:nvSpPr>
        <p:spPr>
          <a:xfrm rot="21000000">
            <a:off x="-153030" y="4531127"/>
            <a:ext cx="2790598" cy="560849"/>
          </a:xfrm>
          <a:prstGeom prst="snip1Rect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tx1">
                <a:lumMod val="6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完備豐富的專業教室</a:t>
            </a:r>
          </a:p>
        </p:txBody>
      </p:sp>
      <p:sp>
        <p:nvSpPr>
          <p:cNvPr id="7" name="剪去單一角落矩形 6"/>
          <p:cNvSpPr/>
          <p:nvPr/>
        </p:nvSpPr>
        <p:spPr>
          <a:xfrm rot="21000000">
            <a:off x="-81646" y="5306592"/>
            <a:ext cx="2607701" cy="560849"/>
          </a:xfrm>
          <a:prstGeom prst="snip1Rect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tx1">
                <a:lumMod val="6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優異專業的學生養成</a:t>
            </a:r>
          </a:p>
        </p:txBody>
      </p:sp>
      <p:sp>
        <p:nvSpPr>
          <p:cNvPr id="8" name="剪去單一角落矩形 7"/>
          <p:cNvSpPr/>
          <p:nvPr/>
        </p:nvSpPr>
        <p:spPr>
          <a:xfrm rot="21000000">
            <a:off x="-69121" y="6061397"/>
            <a:ext cx="2724776" cy="560849"/>
          </a:xfrm>
          <a:prstGeom prst="snip1Rect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tx1">
                <a:lumMod val="6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chemeClr val="bg1"/>
                </a:solidFill>
              </a:rPr>
              <a:t>0-2</a:t>
            </a:r>
            <a:r>
              <a:rPr lang="zh-TW" altLang="en-US" sz="2000" b="1" dirty="0">
                <a:solidFill>
                  <a:schemeClr val="bg1"/>
                </a:solidFill>
              </a:rPr>
              <a:t>歳照護人才培養</a:t>
            </a:r>
          </a:p>
        </p:txBody>
      </p:sp>
      <p:sp>
        <p:nvSpPr>
          <p:cNvPr id="21" name="矩形 20"/>
          <p:cNvSpPr/>
          <p:nvPr/>
        </p:nvSpPr>
        <p:spPr>
          <a:xfrm>
            <a:off x="10273" y="408655"/>
            <a:ext cx="3296493" cy="13681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</a:rPr>
              <a:t>幼兒保育科</a:t>
            </a:r>
          </a:p>
        </p:txBody>
      </p:sp>
      <p:sp>
        <p:nvSpPr>
          <p:cNvPr id="22" name="矩形 21"/>
          <p:cNvSpPr/>
          <p:nvPr/>
        </p:nvSpPr>
        <p:spPr>
          <a:xfrm>
            <a:off x="4231354" y="2097923"/>
            <a:ext cx="2006631" cy="36004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00" b="1" dirty="0">
                <a:solidFill>
                  <a:schemeClr val="bg1"/>
                </a:solidFill>
              </a:rPr>
              <a:t>嬰幼兒照護教室</a:t>
            </a:r>
            <a:endParaRPr lang="en-US" altLang="zh-TW" sz="1700" b="1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701973" y="3934819"/>
            <a:ext cx="1080120" cy="36004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00" b="1" dirty="0">
                <a:solidFill>
                  <a:schemeClr val="bg1"/>
                </a:solidFill>
              </a:rPr>
              <a:t>琴法教室</a:t>
            </a:r>
            <a:endParaRPr lang="en-US" altLang="zh-TW" sz="1700" b="1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342520" y="6124049"/>
            <a:ext cx="1728192" cy="36004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00" b="1" dirty="0">
                <a:solidFill>
                  <a:schemeClr val="bg1"/>
                </a:solidFill>
              </a:rPr>
              <a:t>教保多媒材教室</a:t>
            </a:r>
            <a:endParaRPr lang="en-US" altLang="zh-TW" sz="1700" b="1" dirty="0">
              <a:solidFill>
                <a:schemeClr val="bg1"/>
              </a:solidFill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2273300" y="2060848"/>
            <a:ext cx="1074563" cy="503495"/>
          </a:xfrm>
          <a:prstGeom prst="roundRect">
            <a:avLst>
              <a:gd name="adj" fmla="val 10545"/>
            </a:avLst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zh-TW" altLang="en-US" sz="1700" b="1" dirty="0">
                <a:solidFill>
                  <a:schemeClr val="accent5">
                    <a:lumMod val="75000"/>
                  </a:schemeClr>
                </a:solidFill>
              </a:rPr>
              <a:t>鋼琴</a:t>
            </a:r>
            <a:r>
              <a:rPr lang="en-US" altLang="zh-TW" sz="1700" b="1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zh-TW" altLang="en-US" sz="1700" b="1" dirty="0">
                <a:solidFill>
                  <a:schemeClr val="accent5">
                    <a:lumMod val="75000"/>
                  </a:schemeClr>
                </a:solidFill>
              </a:rPr>
              <a:t>美工</a:t>
            </a:r>
            <a:endParaRPr lang="en-US" altLang="zh-TW" sz="17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zh-TW" altLang="en-US" sz="1700" b="1" dirty="0">
                <a:solidFill>
                  <a:schemeClr val="accent5">
                    <a:lumMod val="75000"/>
                  </a:schemeClr>
                </a:solidFill>
              </a:rPr>
              <a:t>親子餐點</a:t>
            </a:r>
            <a:endParaRPr lang="en-US" altLang="zh-TW" sz="17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2279650" y="2996952"/>
            <a:ext cx="1068214" cy="288032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zh-TW" altLang="en-US" sz="1700" b="1" dirty="0">
                <a:solidFill>
                  <a:schemeClr val="accent5">
                    <a:lumMod val="75000"/>
                  </a:schemeClr>
                </a:solidFill>
              </a:rPr>
              <a:t>戲劇</a:t>
            </a:r>
            <a:r>
              <a:rPr lang="en-US" altLang="zh-TW" sz="1700" b="1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zh-TW" altLang="en-US" sz="1700" b="1" dirty="0">
                <a:solidFill>
                  <a:schemeClr val="accent5">
                    <a:lumMod val="75000"/>
                  </a:schemeClr>
                </a:solidFill>
              </a:rPr>
              <a:t>遊戲</a:t>
            </a:r>
            <a:endParaRPr lang="en-US" altLang="zh-TW" sz="17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2425700" y="3717032"/>
            <a:ext cx="922164" cy="288032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700" b="1" dirty="0">
                <a:solidFill>
                  <a:schemeClr val="accent5">
                    <a:lumMod val="75000"/>
                  </a:schemeClr>
                </a:solidFill>
              </a:rPr>
              <a:t>0-120</a:t>
            </a:r>
            <a:r>
              <a:rPr lang="zh-TW" altLang="en-US" sz="1700" b="1" dirty="0">
                <a:solidFill>
                  <a:schemeClr val="accent5">
                    <a:lumMod val="75000"/>
                  </a:schemeClr>
                </a:solidFill>
              </a:rPr>
              <a:t>歳</a:t>
            </a:r>
            <a:endParaRPr lang="en-US" altLang="zh-TW" sz="17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圓角矩形 27"/>
          <p:cNvSpPr/>
          <p:nvPr/>
        </p:nvSpPr>
        <p:spPr>
          <a:xfrm>
            <a:off x="2451100" y="4509120"/>
            <a:ext cx="896764" cy="288032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zh-TW" altLang="en-US" sz="1700" b="1" dirty="0">
                <a:solidFill>
                  <a:schemeClr val="accent5">
                    <a:lumMod val="75000"/>
                  </a:schemeClr>
                </a:solidFill>
              </a:rPr>
              <a:t>專屬</a:t>
            </a:r>
            <a:r>
              <a:rPr lang="en-US" altLang="zh-TW" sz="1700" b="1" dirty="0">
                <a:solidFill>
                  <a:schemeClr val="accent5">
                    <a:lumMod val="75000"/>
                  </a:schemeClr>
                </a:solidFill>
              </a:rPr>
              <a:t>6</a:t>
            </a:r>
            <a:r>
              <a:rPr lang="zh-TW" altLang="en-US" sz="1700" b="1" dirty="0">
                <a:solidFill>
                  <a:schemeClr val="accent5">
                    <a:lumMod val="75000"/>
                  </a:schemeClr>
                </a:solidFill>
              </a:rPr>
              <a:t>間</a:t>
            </a:r>
            <a:endParaRPr lang="en-US" altLang="zh-TW" sz="17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2349500" y="5229200"/>
            <a:ext cx="998364" cy="288032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zh-TW" altLang="en-US" sz="1700" b="1" dirty="0">
                <a:solidFill>
                  <a:schemeClr val="accent5">
                    <a:lumMod val="75000"/>
                  </a:schemeClr>
                </a:solidFill>
              </a:rPr>
              <a:t>升學績優</a:t>
            </a:r>
            <a:endParaRPr lang="en-US" altLang="zh-TW" sz="17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0" name="圓角矩形 29"/>
          <p:cNvSpPr/>
          <p:nvPr/>
        </p:nvSpPr>
        <p:spPr>
          <a:xfrm>
            <a:off x="2349500" y="6021288"/>
            <a:ext cx="998364" cy="288032"/>
          </a:xfrm>
          <a:prstGeom prst="roundRect">
            <a:avLst>
              <a:gd name="adj" fmla="val 5966"/>
            </a:avLst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zh-TW" altLang="en-US" sz="1700" b="1" dirty="0">
                <a:solidFill>
                  <a:schemeClr val="accent5">
                    <a:lumMod val="75000"/>
                  </a:schemeClr>
                </a:solidFill>
              </a:rPr>
              <a:t>保姆證照</a:t>
            </a:r>
            <a:endParaRPr lang="en-US" altLang="zh-TW" sz="17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1" name="Picture 6" descr="careroom2"/>
          <p:cNvPicPr/>
          <p:nvPr/>
        </p:nvPicPr>
        <p:blipFill rotWithShape="1">
          <a:blip r:embed="rId12" cstate="print"/>
          <a:srcRect r="-733" b="1289"/>
          <a:stretch/>
        </p:blipFill>
        <p:spPr bwMode="auto">
          <a:xfrm>
            <a:off x="4128692" y="2568041"/>
            <a:ext cx="2172600" cy="1393698"/>
          </a:xfrm>
          <a:prstGeom prst="rect">
            <a:avLst/>
          </a:prstGeom>
          <a:noFill/>
          <a:ln w="635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" descr="DSC0667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22618" y="3072877"/>
            <a:ext cx="745837" cy="685591"/>
          </a:xfrm>
          <a:prstGeom prst="rect">
            <a:avLst/>
          </a:prstGeom>
          <a:noFill/>
          <a:ln w="63500" algn="ctr">
            <a:solidFill>
              <a:srgbClr val="00B05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3319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5496" y="620688"/>
          <a:ext cx="9073008" cy="5480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美容科</a:t>
                      </a:r>
                      <a:endParaRPr lang="zh-TW" alt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just" defTabSz="457200" rtl="0" eaLnBrk="1" latinLnBrk="0" hangingPunct="1"/>
                      <a:r>
                        <a:rPr lang="zh-TW" altLang="en-US" sz="20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務實致用的課程規劃</a:t>
                      </a:r>
                    </a:p>
                    <a:p>
                      <a:pPr marL="0" algn="just" defTabSz="457200" rtl="0" eaLnBrk="1" latinLnBrk="0" hangingPunct="1"/>
                      <a:r>
                        <a:rPr lang="zh-TW" altLang="en-US" sz="2000" b="0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規劃創新的專業知能與職場接軌，培育「造型專業人才」提升專精能力，輔導學生未來升學與就業雙向機制選擇，建立美容美髮職涯發展願景</a:t>
                      </a:r>
                    </a:p>
                    <a:p>
                      <a:pPr marL="0" algn="just" defTabSz="457200" rtl="0" eaLnBrk="1" latinLnBrk="0" hangingPunct="1"/>
                      <a:r>
                        <a:rPr lang="zh-TW" altLang="en-US" sz="20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理論結合實務課程</a:t>
                      </a:r>
                    </a:p>
                    <a:p>
                      <a:pPr marL="0" algn="just" defTabSz="457200" rtl="0" eaLnBrk="1" latinLnBrk="0" hangingPunct="1"/>
                      <a:r>
                        <a:rPr lang="zh-TW" altLang="en-US" sz="2000" b="0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舉辦專業研習、職場參訪以增進實務技能，以職業道德為基礎，結合業界師資進行入班協同教學，以最新資訊提升學生技藝水準</a:t>
                      </a:r>
                    </a:p>
                    <a:p>
                      <a:pPr marL="0" algn="just" defTabSz="457200" rtl="0" eaLnBrk="1" latinLnBrk="0" hangingPunct="1"/>
                      <a:r>
                        <a:rPr lang="zh-TW" altLang="en-US" sz="20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積極培養專業技能</a:t>
                      </a:r>
                    </a:p>
                    <a:p>
                      <a:pPr marL="0" algn="just" defTabSz="457200" rtl="0" eaLnBrk="1" latinLnBrk="0" hangingPunct="1"/>
                      <a:r>
                        <a:rPr lang="zh-TW" altLang="en-US" sz="2000" b="0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輔導考取美容丙級技術士證及女子美髮丙級技術士證，奠定美容美髮時尚造型職業工作之基本能力，運用三年所學，自行設計整體造型並以動態方式演出畢業聯展</a:t>
                      </a:r>
                    </a:p>
                    <a:p>
                      <a:pPr marL="0" algn="just" defTabSz="457200" rtl="0" eaLnBrk="1" latinLnBrk="0" hangingPunct="1"/>
                      <a:r>
                        <a:rPr lang="zh-TW" altLang="en-US" sz="20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多元活動以增進學習廣度與深度</a:t>
                      </a:r>
                    </a:p>
                    <a:p>
                      <a:pPr marL="0" algn="just" defTabSz="457200" rtl="0" eaLnBrk="1" latinLnBrk="0" hangingPunct="1"/>
                      <a:r>
                        <a:rPr lang="zh-TW" altLang="en-US" sz="2000" b="0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專業課程規劃校外職場實習，增加職場實習經驗，鼓勵參與校內外競賽活動，擴展視野及增進學生對時尚造型創意之專業能力，展現時尚魅力與自信</a:t>
                      </a:r>
                      <a:endParaRPr lang="en-US" altLang="zh-TW" sz="20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625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C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2653668" cy="367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r="13154"/>
          <a:stretch/>
        </p:blipFill>
        <p:spPr>
          <a:xfrm>
            <a:off x="138194" y="2060848"/>
            <a:ext cx="288032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1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829F7-31A2-4F4E-923C-EAF707AB440B}" type="slidenum">
              <a:rPr lang="en-US" altLang="zh-TW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76672"/>
            <a:ext cx="914400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9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76672"/>
            <a:ext cx="9144000" cy="5976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2915816" y="2276872"/>
            <a:ext cx="2292673" cy="2448272"/>
            <a:chOff x="2915816" y="2276872"/>
            <a:chExt cx="2292673" cy="2448272"/>
          </a:xfrm>
        </p:grpSpPr>
        <p:cxnSp>
          <p:nvCxnSpPr>
            <p:cNvPr id="25" name="直線接點 24"/>
            <p:cNvCxnSpPr/>
            <p:nvPr/>
          </p:nvCxnSpPr>
          <p:spPr>
            <a:xfrm>
              <a:off x="2915816" y="2276872"/>
              <a:ext cx="0" cy="2232248"/>
            </a:xfrm>
            <a:prstGeom prst="line">
              <a:avLst/>
            </a:prstGeom>
            <a:ln w="152400" cap="sq">
              <a:solidFill>
                <a:schemeClr val="tx1">
                  <a:alpha val="6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接點 25"/>
            <p:cNvCxnSpPr/>
            <p:nvPr/>
          </p:nvCxnSpPr>
          <p:spPr>
            <a:xfrm rot="5400000">
              <a:off x="4092365" y="2194500"/>
              <a:ext cx="0" cy="2232248"/>
            </a:xfrm>
            <a:prstGeom prst="line">
              <a:avLst/>
            </a:prstGeom>
            <a:ln w="152400" cap="sq">
              <a:solidFill>
                <a:schemeClr val="tx1">
                  <a:alpha val="6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/>
            <p:cNvCxnSpPr/>
            <p:nvPr/>
          </p:nvCxnSpPr>
          <p:spPr>
            <a:xfrm>
              <a:off x="3491791" y="2323150"/>
              <a:ext cx="0" cy="2401994"/>
            </a:xfrm>
            <a:prstGeom prst="line">
              <a:avLst/>
            </a:prstGeom>
            <a:ln w="152400" cap="sq">
              <a:solidFill>
                <a:schemeClr val="tx1">
                  <a:alpha val="6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/>
            <p:cNvCxnSpPr/>
            <p:nvPr/>
          </p:nvCxnSpPr>
          <p:spPr>
            <a:xfrm flipH="1">
              <a:off x="3538158" y="4725144"/>
              <a:ext cx="313762" cy="0"/>
            </a:xfrm>
            <a:prstGeom prst="line">
              <a:avLst/>
            </a:prstGeom>
            <a:ln w="152400" cap="sq">
              <a:solidFill>
                <a:schemeClr val="tx1">
                  <a:alpha val="6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圓角矩形 21"/>
          <p:cNvSpPr/>
          <p:nvPr/>
        </p:nvSpPr>
        <p:spPr>
          <a:xfrm>
            <a:off x="724754" y="2420888"/>
            <a:ext cx="648072" cy="2088232"/>
          </a:xfrm>
          <a:prstGeom prst="roundRect">
            <a:avLst/>
          </a:prstGeom>
          <a:solidFill>
            <a:srgbClr val="E3F4C8"/>
          </a:solidFill>
          <a:ln w="5715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</a:rPr>
              <a:t>多元增能</a:t>
            </a:r>
          </a:p>
        </p:txBody>
      </p:sp>
      <p:sp>
        <p:nvSpPr>
          <p:cNvPr id="3" name="橢圓 2"/>
          <p:cNvSpPr/>
          <p:nvPr/>
        </p:nvSpPr>
        <p:spPr>
          <a:xfrm>
            <a:off x="323528" y="2060848"/>
            <a:ext cx="2703386" cy="2880320"/>
          </a:xfrm>
          <a:prstGeom prst="ellipse">
            <a:avLst/>
          </a:prstGeom>
          <a:noFill/>
          <a:ln w="190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39" y="759557"/>
            <a:ext cx="2095661" cy="154698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59557"/>
            <a:ext cx="2095661" cy="154698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759557"/>
            <a:ext cx="2160240" cy="154698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485015"/>
            <a:ext cx="2190199" cy="183013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87" y="2550636"/>
            <a:ext cx="1522201" cy="116000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851920" y="4509120"/>
            <a:ext cx="5112568" cy="4320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C00000"/>
                </a:solidFill>
              </a:rPr>
              <a:t>蘭陽地區唯一設置美容科的公立學校</a:t>
            </a:r>
          </a:p>
        </p:txBody>
      </p:sp>
      <p:sp>
        <p:nvSpPr>
          <p:cNvPr id="10" name="矩形 9"/>
          <p:cNvSpPr/>
          <p:nvPr/>
        </p:nvSpPr>
        <p:spPr>
          <a:xfrm>
            <a:off x="4427984" y="5188449"/>
            <a:ext cx="2232248" cy="400791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glow rad="63500">
              <a:schemeClr val="tx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美容美甲產業</a:t>
            </a:r>
          </a:p>
        </p:txBody>
      </p:sp>
      <p:sp>
        <p:nvSpPr>
          <p:cNvPr id="11" name="矩形 10"/>
          <p:cNvSpPr/>
          <p:nvPr/>
        </p:nvSpPr>
        <p:spPr>
          <a:xfrm>
            <a:off x="6742603" y="5198723"/>
            <a:ext cx="2232248" cy="400791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glow rad="63500">
              <a:schemeClr val="tx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婚禮企劃產業</a:t>
            </a:r>
          </a:p>
        </p:txBody>
      </p:sp>
      <p:sp>
        <p:nvSpPr>
          <p:cNvPr id="12" name="矩形 11"/>
          <p:cNvSpPr/>
          <p:nvPr/>
        </p:nvSpPr>
        <p:spPr>
          <a:xfrm>
            <a:off x="6454571" y="5692505"/>
            <a:ext cx="2520280" cy="400791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glow rad="63500">
              <a:schemeClr val="tx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美髮造型產業</a:t>
            </a:r>
          </a:p>
        </p:txBody>
      </p:sp>
      <p:sp>
        <p:nvSpPr>
          <p:cNvPr id="13" name="矩形 12"/>
          <p:cNvSpPr/>
          <p:nvPr/>
        </p:nvSpPr>
        <p:spPr>
          <a:xfrm>
            <a:off x="4427984" y="5692505"/>
            <a:ext cx="1872208" cy="400791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glow rad="63500">
              <a:schemeClr val="tx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化妝品產業</a:t>
            </a:r>
          </a:p>
        </p:txBody>
      </p:sp>
      <p:sp>
        <p:nvSpPr>
          <p:cNvPr id="14" name="矩形 13"/>
          <p:cNvSpPr/>
          <p:nvPr/>
        </p:nvSpPr>
        <p:spPr>
          <a:xfrm>
            <a:off x="3419872" y="5291714"/>
            <a:ext cx="874726" cy="68784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63500">
              <a:schemeClr val="tx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人才養成</a:t>
            </a:r>
          </a:p>
        </p:txBody>
      </p:sp>
      <p:sp>
        <p:nvSpPr>
          <p:cNvPr id="20" name="剪去單一角落矩形 19"/>
          <p:cNvSpPr/>
          <p:nvPr/>
        </p:nvSpPr>
        <p:spPr>
          <a:xfrm>
            <a:off x="3203848" y="2492896"/>
            <a:ext cx="1800200" cy="504056"/>
          </a:xfrm>
          <a:prstGeom prst="snip1Rect">
            <a:avLst/>
          </a:prstGeom>
          <a:solidFill>
            <a:schemeClr val="tx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</a:rPr>
              <a:t>豐富學習資源</a:t>
            </a:r>
          </a:p>
        </p:txBody>
      </p:sp>
      <p:sp>
        <p:nvSpPr>
          <p:cNvPr id="21" name="剪去單一角落矩形 20"/>
          <p:cNvSpPr/>
          <p:nvPr/>
        </p:nvSpPr>
        <p:spPr>
          <a:xfrm>
            <a:off x="3821098" y="3735990"/>
            <a:ext cx="2880320" cy="557106"/>
          </a:xfrm>
          <a:prstGeom prst="snip1Rect">
            <a:avLst/>
          </a:prstGeom>
          <a:solidFill>
            <a:schemeClr val="tx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</a:rPr>
              <a:t>專業乙</a:t>
            </a:r>
            <a:r>
              <a:rPr lang="en-US" altLang="zh-TW" b="1" dirty="0">
                <a:solidFill>
                  <a:schemeClr val="bg1"/>
                </a:solidFill>
              </a:rPr>
              <a:t>/</a:t>
            </a:r>
            <a:r>
              <a:rPr lang="zh-TW" altLang="en-US" b="1" dirty="0">
                <a:solidFill>
                  <a:schemeClr val="bg1"/>
                </a:solidFill>
              </a:rPr>
              <a:t>丙組合格考場</a:t>
            </a:r>
          </a:p>
        </p:txBody>
      </p:sp>
      <p:sp>
        <p:nvSpPr>
          <p:cNvPr id="23" name="矩形 22"/>
          <p:cNvSpPr/>
          <p:nvPr/>
        </p:nvSpPr>
        <p:spPr>
          <a:xfrm>
            <a:off x="14948" y="497220"/>
            <a:ext cx="2051720" cy="1368152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</a:rPr>
              <a:t>美容科</a:t>
            </a:r>
          </a:p>
        </p:txBody>
      </p:sp>
      <p:sp>
        <p:nvSpPr>
          <p:cNvPr id="24" name="圓角矩形 23"/>
          <p:cNvSpPr/>
          <p:nvPr/>
        </p:nvSpPr>
        <p:spPr>
          <a:xfrm>
            <a:off x="1376737" y="2420888"/>
            <a:ext cx="1767155" cy="2160240"/>
          </a:xfrm>
          <a:prstGeom prst="roundRect">
            <a:avLst>
              <a:gd name="adj" fmla="val 1361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3000"/>
              </a:lnSpc>
            </a:pPr>
            <a:r>
              <a:rPr lang="zh-TW" altLang="en-US" b="1" dirty="0">
                <a:solidFill>
                  <a:schemeClr val="bg1"/>
                </a:solidFill>
              </a:rPr>
              <a:t>美容丙級檢定</a:t>
            </a:r>
            <a:endParaRPr lang="en-US" altLang="zh-TW" b="1" dirty="0">
              <a:solidFill>
                <a:schemeClr val="bg1"/>
              </a:solidFill>
            </a:endParaRPr>
          </a:p>
          <a:p>
            <a:pPr>
              <a:lnSpc>
                <a:spcPts val="3000"/>
              </a:lnSpc>
            </a:pPr>
            <a:r>
              <a:rPr lang="zh-TW" altLang="en-US" b="1" dirty="0">
                <a:solidFill>
                  <a:schemeClr val="bg1"/>
                </a:solidFill>
              </a:rPr>
              <a:t>校外實習</a:t>
            </a:r>
            <a:endParaRPr lang="en-US" altLang="zh-TW" b="1" dirty="0">
              <a:solidFill>
                <a:schemeClr val="bg1"/>
              </a:solidFill>
            </a:endParaRPr>
          </a:p>
          <a:p>
            <a:pPr>
              <a:lnSpc>
                <a:spcPts val="3000"/>
              </a:lnSpc>
            </a:pPr>
            <a:r>
              <a:rPr lang="zh-TW" altLang="en-US" b="1" dirty="0">
                <a:solidFill>
                  <a:schemeClr val="bg1"/>
                </a:solidFill>
              </a:rPr>
              <a:t>畢業成果展</a:t>
            </a:r>
            <a:endParaRPr lang="en-US" altLang="zh-TW" b="1" dirty="0">
              <a:solidFill>
                <a:schemeClr val="bg1"/>
              </a:solidFill>
            </a:endParaRPr>
          </a:p>
          <a:p>
            <a:pPr>
              <a:lnSpc>
                <a:spcPts val="3000"/>
              </a:lnSpc>
            </a:pPr>
            <a:r>
              <a:rPr lang="zh-TW" altLang="en-US" b="1" dirty="0">
                <a:solidFill>
                  <a:schemeClr val="bg1"/>
                </a:solidFill>
              </a:rPr>
              <a:t>美髮丙級檢定</a:t>
            </a:r>
            <a:endParaRPr lang="en-US" altLang="zh-TW" b="1" dirty="0">
              <a:solidFill>
                <a:schemeClr val="bg1"/>
              </a:solidFill>
            </a:endParaRPr>
          </a:p>
          <a:p>
            <a:pPr>
              <a:lnSpc>
                <a:spcPts val="3000"/>
              </a:lnSpc>
            </a:pPr>
            <a:r>
              <a:rPr lang="zh-TW" altLang="en-US" b="1" dirty="0">
                <a:solidFill>
                  <a:schemeClr val="bg1"/>
                </a:solidFill>
              </a:rPr>
              <a:t>技藝競賽</a:t>
            </a:r>
          </a:p>
        </p:txBody>
      </p:sp>
      <p:sp>
        <p:nvSpPr>
          <p:cNvPr id="30" name="矩形 29"/>
          <p:cNvSpPr/>
          <p:nvPr/>
        </p:nvSpPr>
        <p:spPr>
          <a:xfrm>
            <a:off x="107504" y="4509120"/>
            <a:ext cx="3077485" cy="1747842"/>
          </a:xfrm>
          <a:prstGeom prst="rect">
            <a:avLst/>
          </a:prstGeom>
          <a:solidFill>
            <a:srgbClr val="FFFFFF"/>
          </a:solidFill>
          <a:ln w="5715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grpSp>
        <p:nvGrpSpPr>
          <p:cNvPr id="31" name="群組 30"/>
          <p:cNvGrpSpPr/>
          <p:nvPr/>
        </p:nvGrpSpPr>
        <p:grpSpPr>
          <a:xfrm>
            <a:off x="179512" y="4616761"/>
            <a:ext cx="2964380" cy="1517830"/>
            <a:chOff x="1187624" y="2241558"/>
            <a:chExt cx="4536504" cy="2322792"/>
          </a:xfrm>
        </p:grpSpPr>
        <p:cxnSp>
          <p:nvCxnSpPr>
            <p:cNvPr id="32" name="直線單箭頭接點 31"/>
            <p:cNvCxnSpPr/>
            <p:nvPr/>
          </p:nvCxnSpPr>
          <p:spPr>
            <a:xfrm>
              <a:off x="1619672" y="3413846"/>
              <a:ext cx="540060" cy="0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矩形 32"/>
            <p:cNvSpPr/>
            <p:nvPr/>
          </p:nvSpPr>
          <p:spPr>
            <a:xfrm>
              <a:off x="2022029" y="3212976"/>
              <a:ext cx="2581690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100" b="1" dirty="0">
                  <a:solidFill>
                    <a:schemeClr val="bg1"/>
                  </a:solidFill>
                </a:rPr>
                <a:t>赴業界與民營機構研習</a:t>
              </a:r>
            </a:p>
          </p:txBody>
        </p:sp>
        <p:cxnSp>
          <p:nvCxnSpPr>
            <p:cNvPr id="34" name="直線單箭頭接點 33"/>
            <p:cNvCxnSpPr/>
            <p:nvPr/>
          </p:nvCxnSpPr>
          <p:spPr>
            <a:xfrm>
              <a:off x="4502982" y="3413846"/>
              <a:ext cx="864000" cy="0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單箭頭接點 34"/>
            <p:cNvCxnSpPr/>
            <p:nvPr/>
          </p:nvCxnSpPr>
          <p:spPr>
            <a:xfrm>
              <a:off x="1619672" y="2968689"/>
              <a:ext cx="540060" cy="0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矩形 35"/>
            <p:cNvSpPr/>
            <p:nvPr/>
          </p:nvSpPr>
          <p:spPr>
            <a:xfrm>
              <a:off x="2159732" y="2767819"/>
              <a:ext cx="2322258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100" b="1" dirty="0">
                  <a:solidFill>
                    <a:schemeClr val="bg1"/>
                  </a:solidFill>
                </a:rPr>
                <a:t>業界實習</a:t>
              </a:r>
            </a:p>
          </p:txBody>
        </p:sp>
        <p:cxnSp>
          <p:nvCxnSpPr>
            <p:cNvPr id="37" name="直線單箭頭接點 36"/>
            <p:cNvCxnSpPr/>
            <p:nvPr/>
          </p:nvCxnSpPr>
          <p:spPr>
            <a:xfrm>
              <a:off x="4502983" y="2968689"/>
              <a:ext cx="540060" cy="0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單箭頭接點 37"/>
            <p:cNvCxnSpPr/>
            <p:nvPr/>
          </p:nvCxnSpPr>
          <p:spPr>
            <a:xfrm>
              <a:off x="1619672" y="2530438"/>
              <a:ext cx="540060" cy="0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矩形 38"/>
            <p:cNvSpPr/>
            <p:nvPr/>
          </p:nvSpPr>
          <p:spPr>
            <a:xfrm>
              <a:off x="2159732" y="2329568"/>
              <a:ext cx="2322258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100" b="1" dirty="0">
                  <a:solidFill>
                    <a:schemeClr val="bg1"/>
                  </a:solidFill>
                </a:rPr>
                <a:t>職場體驗</a:t>
              </a:r>
            </a:p>
          </p:txBody>
        </p:sp>
        <p:cxnSp>
          <p:nvCxnSpPr>
            <p:cNvPr id="40" name="直線單箭頭接點 39"/>
            <p:cNvCxnSpPr/>
            <p:nvPr/>
          </p:nvCxnSpPr>
          <p:spPr>
            <a:xfrm>
              <a:off x="4502983" y="2530438"/>
              <a:ext cx="540060" cy="0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單箭頭接點 40"/>
            <p:cNvCxnSpPr/>
            <p:nvPr/>
          </p:nvCxnSpPr>
          <p:spPr>
            <a:xfrm>
              <a:off x="1619672" y="3845894"/>
              <a:ext cx="540060" cy="0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矩形 41"/>
            <p:cNvSpPr/>
            <p:nvPr/>
          </p:nvSpPr>
          <p:spPr>
            <a:xfrm>
              <a:off x="2159732" y="3645024"/>
              <a:ext cx="2322258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100" b="1" dirty="0">
                  <a:solidFill>
                    <a:schemeClr val="bg1"/>
                  </a:solidFill>
                </a:rPr>
                <a:t>實習與職場體驗</a:t>
              </a:r>
            </a:p>
          </p:txBody>
        </p:sp>
        <p:cxnSp>
          <p:nvCxnSpPr>
            <p:cNvPr id="43" name="直線單箭頭接點 42"/>
            <p:cNvCxnSpPr/>
            <p:nvPr/>
          </p:nvCxnSpPr>
          <p:spPr>
            <a:xfrm>
              <a:off x="4502983" y="3845894"/>
              <a:ext cx="540060" cy="0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43"/>
            <p:cNvCxnSpPr/>
            <p:nvPr/>
          </p:nvCxnSpPr>
          <p:spPr>
            <a:xfrm>
              <a:off x="1619672" y="4277942"/>
              <a:ext cx="540060" cy="0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矩形 44"/>
            <p:cNvSpPr/>
            <p:nvPr/>
          </p:nvSpPr>
          <p:spPr>
            <a:xfrm>
              <a:off x="2159732" y="4077072"/>
              <a:ext cx="2322258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100" b="1" dirty="0">
                  <a:solidFill>
                    <a:schemeClr val="bg1"/>
                  </a:solidFill>
                </a:rPr>
                <a:t>業師協同教學</a:t>
              </a:r>
            </a:p>
          </p:txBody>
        </p:sp>
        <p:cxnSp>
          <p:nvCxnSpPr>
            <p:cNvPr id="46" name="直線單箭頭接點 45"/>
            <p:cNvCxnSpPr/>
            <p:nvPr/>
          </p:nvCxnSpPr>
          <p:spPr>
            <a:xfrm>
              <a:off x="4502983" y="4277942"/>
              <a:ext cx="540060" cy="0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單箭頭接點 46"/>
            <p:cNvCxnSpPr/>
            <p:nvPr/>
          </p:nvCxnSpPr>
          <p:spPr>
            <a:xfrm>
              <a:off x="5047101" y="2526542"/>
              <a:ext cx="0" cy="1753358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單箭頭接點 47"/>
            <p:cNvCxnSpPr/>
            <p:nvPr/>
          </p:nvCxnSpPr>
          <p:spPr>
            <a:xfrm>
              <a:off x="1619672" y="2526542"/>
              <a:ext cx="0" cy="1753358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矩形 48"/>
            <p:cNvSpPr/>
            <p:nvPr/>
          </p:nvSpPr>
          <p:spPr>
            <a:xfrm rot="16200000">
              <a:off x="4384426" y="3224114"/>
              <a:ext cx="2322258" cy="3571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TW" altLang="en-US" sz="1100" b="1" dirty="0">
                  <a:solidFill>
                    <a:schemeClr val="bg1"/>
                  </a:solidFill>
                </a:rPr>
                <a:t>學習成效</a:t>
              </a:r>
            </a:p>
          </p:txBody>
        </p:sp>
        <p:sp>
          <p:nvSpPr>
            <p:cNvPr id="50" name="矩形 49"/>
            <p:cNvSpPr/>
            <p:nvPr/>
          </p:nvSpPr>
          <p:spPr>
            <a:xfrm rot="16200000">
              <a:off x="242519" y="3187197"/>
              <a:ext cx="2322258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TW" altLang="en-US" sz="1100" b="1" dirty="0">
                  <a:solidFill>
                    <a:schemeClr val="bg1"/>
                  </a:solidFill>
                </a:rPr>
                <a:t>技職再造</a:t>
              </a:r>
            </a:p>
          </p:txBody>
        </p:sp>
      </p:grpSp>
      <p:pic>
        <p:nvPicPr>
          <p:cNvPr id="53" name="圖片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190" y="792617"/>
            <a:ext cx="2054717" cy="1497900"/>
          </a:xfrm>
          <a:prstGeom prst="rect">
            <a:avLst/>
          </a:prstGeom>
        </p:spPr>
      </p:pic>
      <p:pic>
        <p:nvPicPr>
          <p:cNvPr id="52" name="圖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650" y="759557"/>
            <a:ext cx="2063737" cy="1578903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800949" y="1994628"/>
            <a:ext cx="966926" cy="312571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b="1" dirty="0">
                <a:solidFill>
                  <a:schemeClr val="bg1"/>
                </a:solidFill>
              </a:rPr>
              <a:t>美髮教室</a:t>
            </a:r>
          </a:p>
        </p:txBody>
      </p:sp>
      <p:sp>
        <p:nvSpPr>
          <p:cNvPr id="17" name="矩形 16"/>
          <p:cNvSpPr/>
          <p:nvPr/>
        </p:nvSpPr>
        <p:spPr>
          <a:xfrm>
            <a:off x="3467788" y="1978677"/>
            <a:ext cx="1080120" cy="312571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00" b="1" dirty="0">
                <a:solidFill>
                  <a:schemeClr val="bg1"/>
                </a:solidFill>
              </a:rPr>
              <a:t>綜合教室</a:t>
            </a:r>
          </a:p>
        </p:txBody>
      </p:sp>
      <p:pic>
        <p:nvPicPr>
          <p:cNvPr id="54" name="圖片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322" y="2492896"/>
            <a:ext cx="2149191" cy="18002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7874094" y="3980525"/>
            <a:ext cx="1080120" cy="312571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00" b="1" dirty="0">
                <a:solidFill>
                  <a:schemeClr val="bg1"/>
                </a:solidFill>
              </a:rPr>
              <a:t>美膚教室</a:t>
            </a:r>
          </a:p>
        </p:txBody>
      </p:sp>
      <p:pic>
        <p:nvPicPr>
          <p:cNvPr id="2050" name="Picture 2" descr="DSC0560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034" y="2447664"/>
            <a:ext cx="1614353" cy="126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>
          <a:xfrm>
            <a:off x="5638268" y="3367861"/>
            <a:ext cx="1080120" cy="312571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00" b="1" dirty="0">
                <a:solidFill>
                  <a:schemeClr val="bg1"/>
                </a:solidFill>
              </a:rPr>
              <a:t>美衛教室</a:t>
            </a:r>
          </a:p>
        </p:txBody>
      </p:sp>
      <p:pic>
        <p:nvPicPr>
          <p:cNvPr id="55" name="圖片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076" y="746173"/>
            <a:ext cx="2138860" cy="160342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7482279" y="2031459"/>
            <a:ext cx="1512168" cy="312571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00" b="1" dirty="0">
                <a:solidFill>
                  <a:schemeClr val="bg1"/>
                </a:solidFill>
              </a:rPr>
              <a:t>美髮實務教室</a:t>
            </a:r>
          </a:p>
        </p:txBody>
      </p:sp>
    </p:spTree>
    <p:extLst>
      <p:ext uri="{BB962C8B-B14F-4D97-AF65-F5344CB8AC3E}">
        <p14:creationId xmlns:p14="http://schemas.microsoft.com/office/powerpoint/2010/main" val="258315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7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6793">
            <a:off x="-415789" y="2758142"/>
            <a:ext cx="10033250" cy="2353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/>
          <p:cNvSpPr/>
          <p:nvPr/>
        </p:nvSpPr>
        <p:spPr>
          <a:xfrm rot="21045422">
            <a:off x="212080" y="3977127"/>
            <a:ext cx="37405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餐旅群</a:t>
            </a:r>
            <a:endParaRPr kumimoji="1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/>
              <a:cs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0"/>
          <a:stretch/>
        </p:blipFill>
        <p:spPr>
          <a:xfrm rot="21029009">
            <a:off x="133539" y="34270"/>
            <a:ext cx="5119288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812"/>
          <a:stretch/>
        </p:blipFill>
        <p:spPr>
          <a:xfrm rot="21014250">
            <a:off x="4116889" y="3058123"/>
            <a:ext cx="5244844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G:\光賢的資料\1002\3月\招生宣導ppt(new)\更新版\男學生圖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1718" y="1513496"/>
            <a:ext cx="727528" cy="884401"/>
          </a:xfrm>
          <a:prstGeom prst="rect">
            <a:avLst/>
          </a:prstGeom>
        </p:spPr>
      </p:pic>
      <p:pic>
        <p:nvPicPr>
          <p:cNvPr id="11" name="Picture 2" descr="G:\光賢的資料\1002\3月\招生宣導ppt(new)\更新版\女學生圖.png"/>
          <p:cNvPicPr>
            <a:picLocks noChangeAspect="1" noChangeArrowheads="1"/>
          </p:cNvPicPr>
          <p:nvPr/>
        </p:nvPicPr>
        <p:blipFill rotWithShape="1"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Grayscale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452320" y="1349577"/>
            <a:ext cx="711819" cy="880467"/>
          </a:xfrm>
          <a:prstGeom prst="rect">
            <a:avLst/>
          </a:prstGeom>
        </p:spPr>
      </p:pic>
      <p:sp>
        <p:nvSpPr>
          <p:cNvPr id="12" name="六邊形 11"/>
          <p:cNvSpPr/>
          <p:nvPr/>
        </p:nvSpPr>
        <p:spPr>
          <a:xfrm>
            <a:off x="5031482" y="128092"/>
            <a:ext cx="1529308" cy="1376772"/>
          </a:xfrm>
          <a:prstGeom prst="hexagon">
            <a:avLst/>
          </a:prstGeom>
          <a:solidFill>
            <a:srgbClr val="455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六邊形 14"/>
          <p:cNvSpPr/>
          <p:nvPr/>
        </p:nvSpPr>
        <p:spPr>
          <a:xfrm>
            <a:off x="3383103" y="5093893"/>
            <a:ext cx="1529308" cy="1376772"/>
          </a:xfrm>
          <a:prstGeom prst="hexagon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3439871" y="5497709"/>
            <a:ext cx="1415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3200" b="1"/>
            </a:lvl1pPr>
          </a:lstStyle>
          <a:p>
            <a:r>
              <a:rPr lang="zh-TW" altLang="en-US" dirty="0"/>
              <a:t>觀光科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5137180" y="506893"/>
            <a:ext cx="1415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3200" b="1"/>
            </a:lvl1pPr>
          </a:lstStyle>
          <a:p>
            <a:r>
              <a:rPr lang="zh-TW" altLang="en-US" dirty="0"/>
              <a:t>餐飲科</a:t>
            </a:r>
          </a:p>
        </p:txBody>
      </p:sp>
    </p:spTree>
    <p:extLst>
      <p:ext uri="{BB962C8B-B14F-4D97-AF65-F5344CB8AC3E}">
        <p14:creationId xmlns:p14="http://schemas.microsoft.com/office/powerpoint/2010/main" val="62272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5496" y="620688"/>
          <a:ext cx="9073008" cy="583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餐飲管理科</a:t>
                      </a:r>
                      <a:endParaRPr lang="zh-TW" altLang="en-US" sz="4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/>
                      <a:endParaRPr lang="en-US" altLang="zh-TW" sz="3200" b="1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457200" rtl="0" eaLnBrk="1" latinLnBrk="0" hangingPunct="1">
                        <a:lnSpc>
                          <a:spcPct val="150000"/>
                        </a:lnSpc>
                      </a:pPr>
                      <a:r>
                        <a:rPr lang="zh-TW" altLang="en-US" sz="32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縝密的課程規劃</a:t>
                      </a:r>
                    </a:p>
                    <a:p>
                      <a:pPr marL="432000" indent="0" algn="just" defTabSz="457200" rtl="0" eaLnBrk="1" latinLnBrk="0" hangingPunct="1"/>
                      <a:r>
                        <a:rPr lang="zh-TW" altLang="en-US" sz="24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結合實務課程，培訓出「優質餐旅專業人才」，提升專精能力</a:t>
                      </a:r>
                    </a:p>
                    <a:p>
                      <a:pPr marL="0" algn="l" defTabSz="457200" rtl="0" eaLnBrk="1" latinLnBrk="0" hangingPunct="1">
                        <a:lnSpc>
                          <a:spcPct val="150000"/>
                        </a:lnSpc>
                      </a:pPr>
                      <a:r>
                        <a:rPr lang="zh-TW" altLang="en-US" sz="32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多元學習，創新教學</a:t>
                      </a:r>
                    </a:p>
                    <a:p>
                      <a:pPr marL="432000" indent="0" algn="just" defTabSz="457200" rtl="0" eaLnBrk="1" latinLnBrk="0" hangingPunct="1"/>
                      <a:r>
                        <a:rPr lang="zh-TW" altLang="en-US" sz="24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結合產業資源</a:t>
                      </a:r>
                      <a:r>
                        <a:rPr lang="en-US" altLang="zh-TW" sz="24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﹒</a:t>
                      </a:r>
                      <a:r>
                        <a:rPr lang="zh-TW" altLang="en-US" sz="24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協同教學提升學生技能參加技能檢定</a:t>
                      </a:r>
                      <a:r>
                        <a:rPr lang="en-US" altLang="zh-TW" sz="24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zh-TW" altLang="en-US" sz="24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中餐、烘焙、飲調、餐飲服務</a:t>
                      </a:r>
                    </a:p>
                    <a:p>
                      <a:pPr marL="0" algn="l" defTabSz="457200" rtl="0" eaLnBrk="1" latinLnBrk="0" hangingPunct="1">
                        <a:lnSpc>
                          <a:spcPct val="150000"/>
                        </a:lnSpc>
                      </a:pPr>
                      <a:r>
                        <a:rPr lang="zh-TW" altLang="en-US" sz="32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完善教學設備</a:t>
                      </a:r>
                    </a:p>
                    <a:p>
                      <a:pPr marL="432000" indent="0" algn="just" defTabSz="457200" rtl="0" eaLnBrk="1" latinLnBrk="0" hangingPunct="1"/>
                      <a:r>
                        <a:rPr lang="zh-TW" altLang="en-US" sz="2400" b="1" i="0" u="none" strike="noStrike" kern="1200" baseline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中餐、烘焙</a:t>
                      </a:r>
                      <a:r>
                        <a:rPr lang="zh-TW" altLang="en-US" sz="24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、西餐、</a:t>
                      </a:r>
                      <a:r>
                        <a:rPr lang="zh-TW" altLang="en-US" sz="2400" b="1" i="0" u="none" strike="noStrike" kern="1200" baseline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飲料調製</a:t>
                      </a:r>
                      <a:r>
                        <a:rPr lang="zh-TW" altLang="en-US" sz="24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、餐飲服務、實習餐廳、情境教室、行動餐車</a:t>
                      </a:r>
                      <a:endParaRPr lang="en-US" altLang="zh-TW" sz="2400" b="1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8512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80928"/>
            <a:ext cx="2952328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3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39" y="2065062"/>
            <a:ext cx="2782175" cy="203615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矩形 35"/>
          <p:cNvSpPr/>
          <p:nvPr/>
        </p:nvSpPr>
        <p:spPr>
          <a:xfrm>
            <a:off x="971600" y="4180072"/>
            <a:ext cx="871436" cy="3228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</a:rPr>
              <a:t>情境教室</a:t>
            </a:r>
          </a:p>
        </p:txBody>
      </p:sp>
      <p:sp>
        <p:nvSpPr>
          <p:cNvPr id="3" name="矩形 2"/>
          <p:cNvSpPr/>
          <p:nvPr/>
        </p:nvSpPr>
        <p:spPr>
          <a:xfrm>
            <a:off x="35496" y="476672"/>
            <a:ext cx="2958957" cy="1345914"/>
          </a:xfrm>
          <a:prstGeom prst="rect">
            <a:avLst/>
          </a:prstGeom>
          <a:solidFill>
            <a:schemeClr val="bg2">
              <a:lumMod val="75000"/>
            </a:schemeClr>
          </a:solidFill>
          <a:ln w="762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300" b="1" dirty="0">
                <a:solidFill>
                  <a:schemeClr val="tx1"/>
                </a:solidFill>
              </a:rPr>
              <a:t>餐飲管理科</a:t>
            </a:r>
          </a:p>
        </p:txBody>
      </p:sp>
      <p:pic>
        <p:nvPicPr>
          <p:cNvPr id="47" name="圖片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7"/>
          <a:stretch/>
        </p:blipFill>
        <p:spPr>
          <a:xfrm>
            <a:off x="6300192" y="2017407"/>
            <a:ext cx="2914482" cy="2131471"/>
          </a:xfrm>
          <a:prstGeom prst="rect">
            <a:avLst/>
          </a:prstGeom>
        </p:spPr>
      </p:pic>
      <p:pic>
        <p:nvPicPr>
          <p:cNvPr id="48" name="圖片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5" y="4546851"/>
            <a:ext cx="2323045" cy="1733188"/>
          </a:xfrm>
          <a:prstGeom prst="rect">
            <a:avLst/>
          </a:prstGeom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71" y="4515197"/>
            <a:ext cx="2419608" cy="1756753"/>
          </a:xfrm>
          <a:prstGeom prst="rect">
            <a:avLst/>
          </a:prstGeom>
        </p:spPr>
      </p:pic>
      <p:pic>
        <p:nvPicPr>
          <p:cNvPr id="50" name="圖片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60" y="4515197"/>
            <a:ext cx="2321692" cy="1733631"/>
          </a:xfrm>
          <a:prstGeom prst="rect">
            <a:avLst/>
          </a:prstGeom>
        </p:spPr>
      </p:pic>
      <p:pic>
        <p:nvPicPr>
          <p:cNvPr id="51" name="圖片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309" y="4518646"/>
            <a:ext cx="2348791" cy="1730182"/>
          </a:xfrm>
          <a:prstGeom prst="rect">
            <a:avLst/>
          </a:prstGeom>
        </p:spPr>
      </p:pic>
      <p:pic>
        <p:nvPicPr>
          <p:cNvPr id="55" name="圖片 5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8" b="-2544"/>
          <a:stretch/>
        </p:blipFill>
        <p:spPr>
          <a:xfrm>
            <a:off x="3164168" y="2056791"/>
            <a:ext cx="2722796" cy="2123281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666180" y="6264307"/>
            <a:ext cx="799288" cy="2160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</a:rPr>
              <a:t>中餐教室</a:t>
            </a:r>
          </a:p>
        </p:txBody>
      </p:sp>
      <p:sp>
        <p:nvSpPr>
          <p:cNvPr id="42" name="矩形 41"/>
          <p:cNvSpPr/>
          <p:nvPr/>
        </p:nvSpPr>
        <p:spPr>
          <a:xfrm>
            <a:off x="2864347" y="6271950"/>
            <a:ext cx="799288" cy="2160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</a:rPr>
              <a:t>烘焙教室</a:t>
            </a:r>
          </a:p>
        </p:txBody>
      </p:sp>
      <p:sp>
        <p:nvSpPr>
          <p:cNvPr id="43" name="矩形 42"/>
          <p:cNvSpPr/>
          <p:nvPr/>
        </p:nvSpPr>
        <p:spPr>
          <a:xfrm>
            <a:off x="5364088" y="6280039"/>
            <a:ext cx="799288" cy="2160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</a:rPr>
              <a:t>飲調教室</a:t>
            </a:r>
          </a:p>
        </p:txBody>
      </p:sp>
      <p:sp>
        <p:nvSpPr>
          <p:cNvPr id="44" name="矩形 43"/>
          <p:cNvSpPr/>
          <p:nvPr/>
        </p:nvSpPr>
        <p:spPr>
          <a:xfrm>
            <a:off x="7757433" y="6280039"/>
            <a:ext cx="799288" cy="2160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</a:rPr>
              <a:t>西餐教室</a:t>
            </a:r>
          </a:p>
        </p:txBody>
      </p:sp>
      <p:sp>
        <p:nvSpPr>
          <p:cNvPr id="45" name="矩形 44"/>
          <p:cNvSpPr/>
          <p:nvPr/>
        </p:nvSpPr>
        <p:spPr>
          <a:xfrm>
            <a:off x="4200768" y="4220654"/>
            <a:ext cx="799288" cy="2160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</a:rPr>
              <a:t>餐服教室</a:t>
            </a:r>
          </a:p>
        </p:txBody>
      </p:sp>
      <p:sp>
        <p:nvSpPr>
          <p:cNvPr id="46" name="矩形 45"/>
          <p:cNvSpPr/>
          <p:nvPr/>
        </p:nvSpPr>
        <p:spPr>
          <a:xfrm>
            <a:off x="7357789" y="4261831"/>
            <a:ext cx="799288" cy="2160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</a:rPr>
              <a:t>實習餐廳</a:t>
            </a:r>
          </a:p>
        </p:txBody>
      </p:sp>
      <p:sp>
        <p:nvSpPr>
          <p:cNvPr id="53" name="矩形 52"/>
          <p:cNvSpPr/>
          <p:nvPr/>
        </p:nvSpPr>
        <p:spPr>
          <a:xfrm>
            <a:off x="1514974" y="6577808"/>
            <a:ext cx="1387341" cy="2160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</a:rPr>
              <a:t>乙丙級檢定考場</a:t>
            </a:r>
          </a:p>
        </p:txBody>
      </p:sp>
      <p:sp>
        <p:nvSpPr>
          <p:cNvPr id="54" name="矩形 53"/>
          <p:cNvSpPr/>
          <p:nvPr/>
        </p:nvSpPr>
        <p:spPr>
          <a:xfrm>
            <a:off x="3163942" y="6577808"/>
            <a:ext cx="1387341" cy="2160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</a:rPr>
              <a:t>丙級檢定考場</a:t>
            </a:r>
          </a:p>
        </p:txBody>
      </p:sp>
    </p:spTree>
    <p:extLst>
      <p:ext uri="{BB962C8B-B14F-4D97-AF65-F5344CB8AC3E}">
        <p14:creationId xmlns:p14="http://schemas.microsoft.com/office/powerpoint/2010/main" val="336013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5496" y="620688"/>
          <a:ext cx="9073008" cy="6041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21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觀光事業科</a:t>
                      </a:r>
                      <a:endParaRPr lang="zh-TW" alt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just" defTabSz="457200" rtl="0" eaLnBrk="1" latinLnBrk="0" hangingPunct="1">
                        <a:spcBef>
                          <a:spcPts val="1200"/>
                        </a:spcBef>
                      </a:pPr>
                      <a:endParaRPr lang="en-US" altLang="zh-TW" sz="26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983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C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圓角矩形 2"/>
          <p:cNvSpPr/>
          <p:nvPr/>
        </p:nvSpPr>
        <p:spPr>
          <a:xfrm>
            <a:off x="232454" y="2396123"/>
            <a:ext cx="8155970" cy="403244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altLang="zh-TW" b="1" dirty="0">
              <a:solidFill>
                <a:schemeClr val="bg1"/>
              </a:solidFill>
            </a:endParaRPr>
          </a:p>
          <a:p>
            <a:r>
              <a:rPr lang="zh-TW" altLang="en-US" b="1" dirty="0">
                <a:solidFill>
                  <a:schemeClr val="bg1"/>
                </a:solidFill>
              </a:rPr>
              <a:t>證照培訓</a:t>
            </a:r>
          </a:p>
          <a:p>
            <a:r>
              <a:rPr lang="en-US" altLang="zh-TW" b="1" dirty="0">
                <a:solidFill>
                  <a:srgbClr val="FF0000"/>
                </a:solidFill>
              </a:rPr>
              <a:t>(</a:t>
            </a:r>
            <a:r>
              <a:rPr lang="zh-TW" altLang="en-US" b="1" dirty="0">
                <a:solidFill>
                  <a:srgbClr val="FF0000"/>
                </a:solidFill>
              </a:rPr>
              <a:t>一</a:t>
            </a:r>
            <a:r>
              <a:rPr lang="en-US" altLang="zh-TW" b="1" dirty="0">
                <a:solidFill>
                  <a:srgbClr val="FF0000"/>
                </a:solidFill>
              </a:rPr>
              <a:t>)</a:t>
            </a:r>
            <a:r>
              <a:rPr lang="zh-TW" altLang="en-US" b="1" dirty="0">
                <a:solidFill>
                  <a:srgbClr val="FF0000"/>
                </a:solidFill>
              </a:rPr>
              <a:t>觀光類證照</a:t>
            </a:r>
            <a:endParaRPr lang="en-US" altLang="zh-TW" b="1" dirty="0">
              <a:solidFill>
                <a:srgbClr val="FF0000"/>
              </a:solidFill>
            </a:endParaRPr>
          </a:p>
          <a:p>
            <a:pPr algn="just"/>
            <a:r>
              <a:rPr lang="zh-TW" altLang="en-US" b="1" dirty="0">
                <a:solidFill>
                  <a:srgbClr val="0070C0"/>
                </a:solidFill>
              </a:rPr>
              <a:t>餐飲服務丙級技術士技能檢定、國民旅遊領團人員、航空訂位系統證照</a:t>
            </a:r>
            <a:endParaRPr lang="en-US" altLang="zh-TW" b="1" dirty="0">
              <a:solidFill>
                <a:srgbClr val="0070C0"/>
              </a:solidFill>
            </a:endParaRPr>
          </a:p>
          <a:p>
            <a:pPr algn="just"/>
            <a:endParaRPr lang="en-US" altLang="zh-TW" b="1" dirty="0">
              <a:solidFill>
                <a:schemeClr val="tx1"/>
              </a:solidFill>
            </a:endParaRPr>
          </a:p>
          <a:p>
            <a:r>
              <a:rPr lang="en-US" altLang="zh-TW" b="1" dirty="0">
                <a:solidFill>
                  <a:srgbClr val="FF0000"/>
                </a:solidFill>
              </a:rPr>
              <a:t>(</a:t>
            </a:r>
            <a:r>
              <a:rPr lang="zh-TW" altLang="en-US" b="1" dirty="0">
                <a:solidFill>
                  <a:srgbClr val="FF0000"/>
                </a:solidFill>
              </a:rPr>
              <a:t>二</a:t>
            </a:r>
            <a:r>
              <a:rPr lang="en-US" altLang="zh-TW" b="1" dirty="0">
                <a:solidFill>
                  <a:srgbClr val="FF0000"/>
                </a:solidFill>
              </a:rPr>
              <a:t>)</a:t>
            </a:r>
            <a:r>
              <a:rPr lang="zh-TW" altLang="en-US" b="1" dirty="0">
                <a:solidFill>
                  <a:srgbClr val="FF0000"/>
                </a:solidFill>
              </a:rPr>
              <a:t>餐飲類證照</a:t>
            </a:r>
            <a:endParaRPr lang="en-US" altLang="zh-TW" b="1" dirty="0">
              <a:solidFill>
                <a:srgbClr val="FF0000"/>
              </a:solidFill>
            </a:endParaRPr>
          </a:p>
          <a:p>
            <a:pPr algn="just"/>
            <a:r>
              <a:rPr lang="zh-TW" altLang="en-US" b="1" dirty="0">
                <a:solidFill>
                  <a:srgbClr val="0070C0"/>
                </a:solidFill>
              </a:rPr>
              <a:t>飲料調製</a:t>
            </a:r>
            <a:r>
              <a:rPr lang="en-US" altLang="zh-TW" b="1" dirty="0">
                <a:solidFill>
                  <a:srgbClr val="0070C0"/>
                </a:solidFill>
              </a:rPr>
              <a:t>(</a:t>
            </a:r>
            <a:r>
              <a:rPr lang="zh-TW" altLang="en-US" b="1" dirty="0">
                <a:solidFill>
                  <a:srgbClr val="0070C0"/>
                </a:solidFill>
              </a:rPr>
              <a:t>丙</a:t>
            </a:r>
            <a:r>
              <a:rPr lang="en-US" altLang="zh-TW" b="1" dirty="0">
                <a:solidFill>
                  <a:srgbClr val="0070C0"/>
                </a:solidFill>
              </a:rPr>
              <a:t>)</a:t>
            </a:r>
            <a:r>
              <a:rPr lang="zh-TW" altLang="en-US" b="1" dirty="0">
                <a:solidFill>
                  <a:srgbClr val="0070C0"/>
                </a:solidFill>
              </a:rPr>
              <a:t>、旅館客房服務</a:t>
            </a:r>
            <a:r>
              <a:rPr lang="en-US" altLang="zh-TW" b="1" dirty="0">
                <a:solidFill>
                  <a:srgbClr val="0070C0"/>
                </a:solidFill>
              </a:rPr>
              <a:t>(</a:t>
            </a:r>
            <a:r>
              <a:rPr lang="zh-TW" altLang="en-US" b="1" dirty="0">
                <a:solidFill>
                  <a:srgbClr val="0070C0"/>
                </a:solidFill>
              </a:rPr>
              <a:t>丙級</a:t>
            </a:r>
            <a:r>
              <a:rPr lang="en-US" altLang="zh-TW" b="1" dirty="0">
                <a:solidFill>
                  <a:srgbClr val="0070C0"/>
                </a:solidFill>
              </a:rPr>
              <a:t>)</a:t>
            </a:r>
            <a:r>
              <a:rPr lang="zh-TW" altLang="en-US" b="1" dirty="0">
                <a:solidFill>
                  <a:srgbClr val="0070C0"/>
                </a:solidFill>
              </a:rPr>
              <a:t>、遊程規劃師</a:t>
            </a:r>
            <a:r>
              <a:rPr lang="en-US" altLang="zh-TW" b="1" dirty="0">
                <a:solidFill>
                  <a:srgbClr val="0070C0"/>
                </a:solidFill>
              </a:rPr>
              <a:t>(</a:t>
            </a:r>
            <a:r>
              <a:rPr lang="zh-TW" altLang="en-US" b="1" dirty="0">
                <a:solidFill>
                  <a:srgbClr val="0070C0"/>
                </a:solidFill>
              </a:rPr>
              <a:t>初級</a:t>
            </a:r>
            <a:r>
              <a:rPr lang="en-US" altLang="zh-TW" b="1" dirty="0">
                <a:solidFill>
                  <a:srgbClr val="0070C0"/>
                </a:solidFill>
              </a:rPr>
              <a:t>)</a:t>
            </a:r>
          </a:p>
          <a:p>
            <a:pPr algn="just"/>
            <a:endParaRPr lang="zh-TW" altLang="en-US" b="1" dirty="0">
              <a:solidFill>
                <a:srgbClr val="0070C0"/>
              </a:solidFill>
            </a:endParaRPr>
          </a:p>
          <a:p>
            <a:r>
              <a:rPr lang="en-US" altLang="zh-TW" b="1" dirty="0">
                <a:solidFill>
                  <a:srgbClr val="FF0000"/>
                </a:solidFill>
              </a:rPr>
              <a:t>(</a:t>
            </a:r>
            <a:r>
              <a:rPr lang="zh-TW" altLang="en-US" b="1" dirty="0">
                <a:solidFill>
                  <a:srgbClr val="FF0000"/>
                </a:solidFill>
              </a:rPr>
              <a:t>三</a:t>
            </a:r>
            <a:r>
              <a:rPr lang="en-US" altLang="zh-TW" b="1" dirty="0">
                <a:solidFill>
                  <a:srgbClr val="FF0000"/>
                </a:solidFill>
              </a:rPr>
              <a:t>)</a:t>
            </a:r>
            <a:r>
              <a:rPr lang="zh-TW" altLang="en-US" b="1" dirty="0">
                <a:solidFill>
                  <a:srgbClr val="FF0000"/>
                </a:solidFill>
              </a:rPr>
              <a:t>外語類證照</a:t>
            </a:r>
            <a:endParaRPr lang="en-US" altLang="zh-TW" b="1" dirty="0">
              <a:solidFill>
                <a:srgbClr val="FF0000"/>
              </a:solidFill>
            </a:endParaRPr>
          </a:p>
          <a:p>
            <a:pPr algn="just"/>
            <a:r>
              <a:rPr lang="zh-TW" altLang="en-US" b="1" dirty="0">
                <a:solidFill>
                  <a:srgbClr val="0070C0"/>
                </a:solidFill>
              </a:rPr>
              <a:t>英語、日語能力測驗檢定</a:t>
            </a:r>
            <a:r>
              <a:rPr lang="en-US" altLang="zh-TW" b="1" dirty="0" err="1">
                <a:solidFill>
                  <a:srgbClr val="0070C0"/>
                </a:solidFill>
              </a:rPr>
              <a:t>N5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2"/>
          <a:srcRect l="18254" t="25091" r="51366" b="38278"/>
          <a:stretch/>
        </p:blipFill>
        <p:spPr>
          <a:xfrm>
            <a:off x="4388244" y="713292"/>
            <a:ext cx="3431924" cy="2142971"/>
          </a:xfrm>
          <a:prstGeom prst="rect">
            <a:avLst/>
          </a:prstGeom>
        </p:spPr>
      </p:pic>
      <p:sp>
        <p:nvSpPr>
          <p:cNvPr id="6" name="剪去單一角落矩形 5"/>
          <p:cNvSpPr/>
          <p:nvPr/>
        </p:nvSpPr>
        <p:spPr>
          <a:xfrm rot="566509">
            <a:off x="1901851" y="2078701"/>
            <a:ext cx="2141993" cy="1064443"/>
          </a:xfrm>
          <a:prstGeom prst="snip1Rect">
            <a:avLst/>
          </a:prstGeom>
          <a:solidFill>
            <a:srgbClr val="D8F0B2"/>
          </a:solidFill>
          <a:ln>
            <a:noFill/>
          </a:ln>
          <a:effectLst>
            <a:glow rad="63500">
              <a:schemeClr val="tx1">
                <a:lumMod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b="1" u="sng" dirty="0">
                <a:solidFill>
                  <a:schemeClr val="accent6"/>
                </a:solidFill>
              </a:rPr>
              <a:t>《</a:t>
            </a:r>
            <a:r>
              <a:rPr lang="zh-TW" altLang="en-US" b="1" u="sng" dirty="0">
                <a:solidFill>
                  <a:schemeClr val="accent6"/>
                </a:solidFill>
              </a:rPr>
              <a:t>證照能力培訓</a:t>
            </a:r>
            <a:r>
              <a:rPr lang="en-US" altLang="zh-TW" b="1" u="sng" dirty="0">
                <a:solidFill>
                  <a:schemeClr val="accent6"/>
                </a:solidFill>
              </a:rPr>
              <a:t>》</a:t>
            </a:r>
          </a:p>
          <a:p>
            <a:pPr>
              <a:lnSpc>
                <a:spcPts val="2400"/>
              </a:lnSpc>
            </a:pPr>
            <a:r>
              <a:rPr lang="zh-TW" altLang="en-US" sz="2000" b="1" dirty="0">
                <a:solidFill>
                  <a:schemeClr val="bg1"/>
                </a:solidFill>
              </a:rPr>
              <a:t>轉導學生畢業即具就業基礎能力</a:t>
            </a:r>
            <a:r>
              <a:rPr lang="en-US" altLang="zh-TW" sz="2000" b="1" dirty="0">
                <a:solidFill>
                  <a:schemeClr val="bg1"/>
                </a:solidFill>
              </a:rPr>
              <a:t>!!</a:t>
            </a:r>
            <a:endParaRPr lang="zh-TW" altLang="en-US" sz="2000" b="1" dirty="0">
              <a:solidFill>
                <a:schemeClr val="bg1"/>
              </a:solidFill>
            </a:endParaRPr>
          </a:p>
          <a:p>
            <a:pPr algn="ctr"/>
            <a:endParaRPr lang="zh-TW" altLang="en-US" dirty="0"/>
          </a:p>
        </p:txBody>
      </p:sp>
      <p:sp>
        <p:nvSpPr>
          <p:cNvPr id="8" name="剪去單一角落矩形 7"/>
          <p:cNvSpPr/>
          <p:nvPr/>
        </p:nvSpPr>
        <p:spPr>
          <a:xfrm rot="400428">
            <a:off x="6915368" y="1113514"/>
            <a:ext cx="1926295" cy="1065039"/>
          </a:xfrm>
          <a:prstGeom prst="snip1Rect">
            <a:avLst/>
          </a:prstGeom>
          <a:solidFill>
            <a:srgbClr val="D8F0B2"/>
          </a:solidFill>
          <a:ln>
            <a:noFill/>
          </a:ln>
          <a:effectLst>
            <a:glow rad="63500">
              <a:schemeClr val="tx1">
                <a:lumMod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b="1" u="sng" dirty="0">
                <a:solidFill>
                  <a:schemeClr val="accent6"/>
                </a:solidFill>
              </a:rPr>
              <a:t>《</a:t>
            </a:r>
            <a:r>
              <a:rPr lang="zh-TW" altLang="en-US" b="1" u="sng" dirty="0">
                <a:solidFill>
                  <a:schemeClr val="accent6"/>
                </a:solidFill>
              </a:rPr>
              <a:t>日本教育旅行</a:t>
            </a:r>
            <a:r>
              <a:rPr lang="en-US" altLang="zh-TW" b="1" u="sng" dirty="0">
                <a:solidFill>
                  <a:schemeClr val="accent6"/>
                </a:solidFill>
              </a:rPr>
              <a:t>》</a:t>
            </a:r>
          </a:p>
          <a:p>
            <a:pPr algn="ctr">
              <a:lnSpc>
                <a:spcPts val="2200"/>
              </a:lnSpc>
            </a:pPr>
            <a:r>
              <a:rPr lang="zh-TW" altLang="en-US" sz="2000" b="1" dirty="0">
                <a:solidFill>
                  <a:schemeClr val="bg1"/>
                </a:solidFill>
              </a:rPr>
              <a:t>培養學生帶得走的國際力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5317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5496" y="620688"/>
          <a:ext cx="9073008" cy="6041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21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觀光事業科</a:t>
                      </a:r>
                      <a:endParaRPr lang="zh-TW" alt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just" defTabSz="457200" rtl="0" eaLnBrk="1" latinLnBrk="0" hangingPunct="1">
                        <a:spcBef>
                          <a:spcPts val="1200"/>
                        </a:spcBef>
                      </a:pPr>
                      <a:endParaRPr lang="en-US" altLang="zh-TW" sz="26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983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C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圓角矩形 4"/>
          <p:cNvSpPr/>
          <p:nvPr/>
        </p:nvSpPr>
        <p:spPr>
          <a:xfrm>
            <a:off x="2994137" y="3030026"/>
            <a:ext cx="4176464" cy="338437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Picture 67" descr="DSC003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36" y="3869052"/>
            <a:ext cx="3134100" cy="234994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3122758" y="6141207"/>
            <a:ext cx="936104" cy="288032"/>
          </a:xfrm>
          <a:prstGeom prst="rect">
            <a:avLst/>
          </a:prstGeom>
          <a:solidFill>
            <a:srgbClr val="D8F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</a:rPr>
              <a:t>餐服教室</a:t>
            </a:r>
          </a:p>
        </p:txBody>
      </p:sp>
      <p:pic>
        <p:nvPicPr>
          <p:cNvPr id="16" name="Picture 72" descr="a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33"/>
          <a:stretch>
            <a:fillRect/>
          </a:stretch>
        </p:blipFill>
        <p:spPr bwMode="auto">
          <a:xfrm>
            <a:off x="5228785" y="3933056"/>
            <a:ext cx="3159639" cy="2271154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7239395" y="6099967"/>
            <a:ext cx="936104" cy="288032"/>
          </a:xfrm>
          <a:prstGeom prst="rect">
            <a:avLst/>
          </a:prstGeom>
          <a:solidFill>
            <a:srgbClr val="D8F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</a:rPr>
              <a:t>飲調教室</a:t>
            </a:r>
          </a:p>
        </p:txBody>
      </p:sp>
      <p:pic>
        <p:nvPicPr>
          <p:cNvPr id="17" name="圖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0"/>
          <a:stretch/>
        </p:blipFill>
        <p:spPr bwMode="auto">
          <a:xfrm>
            <a:off x="3765518" y="925943"/>
            <a:ext cx="3686802" cy="2637854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剪去單一角落矩形 6"/>
          <p:cNvSpPr/>
          <p:nvPr/>
        </p:nvSpPr>
        <p:spPr>
          <a:xfrm rot="21105817">
            <a:off x="759517" y="2437904"/>
            <a:ext cx="2091788" cy="1184243"/>
          </a:xfrm>
          <a:prstGeom prst="snip1Rect">
            <a:avLst/>
          </a:prstGeom>
          <a:solidFill>
            <a:srgbClr val="D8F0B2"/>
          </a:solidFill>
          <a:ln>
            <a:noFill/>
          </a:ln>
          <a:effectLst>
            <a:glow rad="63500">
              <a:schemeClr val="tx1">
                <a:lumMod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zh-TW" b="1" u="sng" dirty="0">
                <a:solidFill>
                  <a:schemeClr val="accent6"/>
                </a:solidFill>
              </a:rPr>
              <a:t>《</a:t>
            </a:r>
            <a:r>
              <a:rPr lang="zh-TW" altLang="en-US" b="1" u="sng" dirty="0">
                <a:solidFill>
                  <a:schemeClr val="accent6"/>
                </a:solidFill>
              </a:rPr>
              <a:t>模擬考場規格</a:t>
            </a:r>
            <a:r>
              <a:rPr lang="en-US" altLang="zh-TW" b="1" u="sng" dirty="0">
                <a:solidFill>
                  <a:schemeClr val="accent6"/>
                </a:solidFill>
              </a:rPr>
              <a:t>》</a:t>
            </a:r>
          </a:p>
          <a:p>
            <a:pPr algn="ctr">
              <a:lnSpc>
                <a:spcPts val="2200"/>
              </a:lnSpc>
              <a:spcBef>
                <a:spcPts val="600"/>
              </a:spcBef>
              <a:spcAft>
                <a:spcPts val="1200"/>
              </a:spcAft>
            </a:pPr>
            <a:r>
              <a:rPr lang="zh-TW" altLang="en-US" sz="2000" b="1" dirty="0">
                <a:solidFill>
                  <a:schemeClr val="bg1"/>
                </a:solidFill>
              </a:rPr>
              <a:t>轉導學生證照加分的最佳能力</a:t>
            </a:r>
            <a:r>
              <a:rPr lang="en-US" altLang="zh-TW" sz="2000" b="1" dirty="0">
                <a:solidFill>
                  <a:schemeClr val="bg1"/>
                </a:solidFill>
              </a:rPr>
              <a:t>!!</a:t>
            </a:r>
            <a:endParaRPr lang="zh-TW" altLang="en-US" sz="2000" b="1" dirty="0">
              <a:solidFill>
                <a:schemeClr val="bg1"/>
              </a:solidFill>
            </a:endParaRPr>
          </a:p>
          <a:p>
            <a:pPr algn="ctr"/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5615761" y="3621856"/>
            <a:ext cx="936104" cy="288032"/>
          </a:xfrm>
          <a:prstGeom prst="rect">
            <a:avLst/>
          </a:prstGeom>
          <a:solidFill>
            <a:srgbClr val="D8F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</a:rPr>
              <a:t>房務教室</a:t>
            </a:r>
          </a:p>
        </p:txBody>
      </p:sp>
    </p:spTree>
    <p:extLst>
      <p:ext uri="{BB962C8B-B14F-4D97-AF65-F5344CB8AC3E}">
        <p14:creationId xmlns:p14="http://schemas.microsoft.com/office/powerpoint/2010/main" val="303298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800" y="633413"/>
            <a:ext cx="7848600" cy="12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zh-TW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後續的學習階段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長方形 9"/>
          <p:cNvSpPr>
            <a:spLocks noChangeArrowheads="1"/>
          </p:cNvSpPr>
          <p:nvPr/>
        </p:nvSpPr>
        <p:spPr bwMode="auto">
          <a:xfrm>
            <a:off x="2434664" y="5665730"/>
            <a:ext cx="4572000" cy="49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技職教育是一個</a:t>
            </a:r>
            <a:r>
              <a:rPr kumimoji="0"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正確</a:t>
            </a:r>
            <a:r>
              <a:rPr kumimoji="0"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選擇喔！</a:t>
            </a:r>
            <a:endParaRPr kumimoji="0"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長方形 11"/>
          <p:cNvSpPr>
            <a:spLocks noChangeArrowheads="1"/>
          </p:cNvSpPr>
          <p:nvPr/>
        </p:nvSpPr>
        <p:spPr bwMode="auto">
          <a:xfrm>
            <a:off x="2627784" y="5046227"/>
            <a:ext cx="4185761" cy="49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同時擁有「學力」與「學歷」</a:t>
            </a: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419475" y="3570176"/>
            <a:ext cx="2646878" cy="89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4800" b="1" dirty="0">
                <a:solidFill>
                  <a:srgbClr val="0000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就業輔導</a:t>
            </a:r>
            <a:endParaRPr kumimoji="0" lang="en-US" altLang="zh-TW" sz="4800" b="1" dirty="0">
              <a:solidFill>
                <a:srgbClr val="00009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3419475" y="2633551"/>
            <a:ext cx="264687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zh-TW" altLang="zh-TW" sz="4800" b="1" dirty="0">
                <a:solidFill>
                  <a:srgbClr val="0000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取得證照</a:t>
            </a:r>
            <a:endParaRPr kumimoji="0" lang="en-US" altLang="zh-TW" sz="4800" b="1" dirty="0">
              <a:solidFill>
                <a:srgbClr val="00009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3416300" y="1679464"/>
            <a:ext cx="2646878" cy="89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kumimoji="0" lang="zh-TW" altLang="zh-TW" sz="4800" b="1" dirty="0">
                <a:solidFill>
                  <a:srgbClr val="0000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技能</a:t>
            </a:r>
            <a:r>
              <a:rPr kumimoji="0" lang="zh-TW" altLang="en-US" sz="4800" b="1" dirty="0">
                <a:solidFill>
                  <a:srgbClr val="0000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培養</a:t>
            </a:r>
            <a:endParaRPr kumimoji="0" lang="en-US" altLang="zh-TW" sz="4800" b="1" dirty="0">
              <a:solidFill>
                <a:srgbClr val="00009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3815234" y="4487427"/>
            <a:ext cx="141577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zh-TW" alt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三大目標</a:t>
            </a:r>
          </a:p>
        </p:txBody>
      </p:sp>
      <p:sp>
        <p:nvSpPr>
          <p:cNvPr id="14" name="＞形箭號 13"/>
          <p:cNvSpPr/>
          <p:nvPr/>
        </p:nvSpPr>
        <p:spPr>
          <a:xfrm>
            <a:off x="2932732" y="2956753"/>
            <a:ext cx="307975" cy="309562"/>
          </a:xfrm>
          <a:prstGeom prst="chevr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2400" dirty="0">
              <a:latin typeface="Adobe 繁黑體 Std B"/>
              <a:ea typeface="Adobe 繁黑體 Std B"/>
              <a:cs typeface="Adobe 繁黑體 Std B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984431" y="2625744"/>
            <a:ext cx="20565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達成</a:t>
            </a:r>
            <a:endParaRPr lang="zh-CN" altLang="en-US" sz="6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44F7F9-9640-48E3-BF91-037B7C76700C}" type="slidenum">
              <a:rPr lang="zh-CN" altLang="en-US" smtClean="0"/>
              <a:pPr>
                <a:defRPr/>
              </a:pPr>
              <a:t>27</a:t>
            </a:fld>
            <a:endParaRPr lang="zh-CN" altLang="en-US" dirty="0"/>
          </a:p>
        </p:txBody>
      </p:sp>
      <p:sp>
        <p:nvSpPr>
          <p:cNvPr id="16" name="＞形箭號 15"/>
          <p:cNvSpPr/>
          <p:nvPr/>
        </p:nvSpPr>
        <p:spPr>
          <a:xfrm>
            <a:off x="2932732" y="3867441"/>
            <a:ext cx="307975" cy="309562"/>
          </a:xfrm>
          <a:prstGeom prst="chevr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2400" dirty="0">
              <a:latin typeface="Adobe 繁黑體 Std B"/>
              <a:ea typeface="Adobe 繁黑體 Std B"/>
              <a:cs typeface="Adobe 繁黑體 Std B"/>
            </a:endParaRPr>
          </a:p>
        </p:txBody>
      </p:sp>
      <p:sp>
        <p:nvSpPr>
          <p:cNvPr id="17" name="＞形箭號 16"/>
          <p:cNvSpPr/>
          <p:nvPr/>
        </p:nvSpPr>
        <p:spPr>
          <a:xfrm>
            <a:off x="2912786" y="2031843"/>
            <a:ext cx="307975" cy="309562"/>
          </a:xfrm>
          <a:prstGeom prst="chevr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2400" dirty="0">
              <a:latin typeface="Adobe 繁黑體 Std B"/>
              <a:ea typeface="Adobe 繁黑體 Std B"/>
              <a:cs typeface="Adobe 繁黑體 Std B"/>
            </a:endParaRPr>
          </a:p>
        </p:txBody>
      </p:sp>
    </p:spTree>
    <p:extLst>
      <p:ext uri="{BB962C8B-B14F-4D97-AF65-F5344CB8AC3E}">
        <p14:creationId xmlns:p14="http://schemas.microsoft.com/office/powerpoint/2010/main" val="3016954480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grpId="0" nodeType="withEffect">
                                  <p:stCondLst>
                                    <p:cond delay="7700"/>
                                  </p:stCondLst>
                                  <p:iterate type="lt">
                                    <p:tmPct val="7692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2" grpId="0"/>
      <p:bldP spid="3" grpId="0"/>
      <p:bldP spid="4" grpId="0"/>
      <p:bldP spid="13" grpId="0"/>
      <p:bldP spid="14" grpId="0" animBg="1"/>
      <p:bldP spid="15" grpId="0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8" name="矩形 1"/>
          <p:cNvSpPr>
            <a:spLocks noChangeArrowheads="1"/>
          </p:cNvSpPr>
          <p:nvPr/>
        </p:nvSpPr>
        <p:spPr bwMode="auto">
          <a:xfrm>
            <a:off x="685800" y="1844824"/>
            <a:ext cx="8208912" cy="17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「做中學，學中做」的精神</a:t>
            </a:r>
            <a:endParaRPr lang="en-US" altLang="zh-TW" sz="4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TW" sz="4800" b="1" dirty="0">
              <a:solidFill>
                <a:srgbClr val="64903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左右括弧 5"/>
          <p:cNvSpPr/>
          <p:nvPr/>
        </p:nvSpPr>
        <p:spPr>
          <a:xfrm rot="5400000">
            <a:off x="3181722" y="2010966"/>
            <a:ext cx="3070820" cy="5330825"/>
          </a:xfrm>
          <a:prstGeom prst="bracketPair">
            <a:avLst/>
          </a:prstGeom>
          <a:noFill/>
          <a:ln w="25400" cap="flat" cmpd="sng" algn="ctr">
            <a:solidFill>
              <a:srgbClr val="918415"/>
            </a:solidFill>
            <a:prstDash val="solid"/>
          </a:ln>
          <a:effectLst>
            <a:glow rad="63500">
              <a:srgbClr val="918415">
                <a:alpha val="45000"/>
                <a:satMod val="110000"/>
              </a:srgbClr>
            </a:glo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kern="0">
              <a:solidFill>
                <a:prstClr val="black"/>
              </a:solidFill>
              <a:latin typeface="Franklin Gothic Book"/>
              <a:ea typeface="新細明體"/>
            </a:endParaRPr>
          </a:p>
        </p:txBody>
      </p:sp>
      <p:sp>
        <p:nvSpPr>
          <p:cNvPr id="277512" name="矩形 4"/>
          <p:cNvSpPr>
            <a:spLocks noChangeArrowheads="1"/>
          </p:cNvSpPr>
          <p:nvPr/>
        </p:nvSpPr>
        <p:spPr bwMode="auto">
          <a:xfrm>
            <a:off x="2060442" y="3429000"/>
            <a:ext cx="533082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課程採實作與理論雙軌並行 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有趣的實作課程，激發學習的興趣，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反覆實作操練，不僅印證理論，更能增進技術</a:t>
            </a:r>
            <a:endParaRPr lang="en-US" altLang="zh-TW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TW" altLang="en-US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專題形式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• 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鼓勵實作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創意與巧思在動手做的過程中被實踐，</a:t>
            </a:r>
            <a:endParaRPr lang="en-US" altLang="zh-TW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求職時的實力證明</a:t>
            </a:r>
            <a:endParaRPr lang="zh-TW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85800" y="633413"/>
            <a:ext cx="7848600" cy="120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技能培養</a:t>
            </a:r>
            <a:endParaRPr lang="zh-CN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7" b="95021" l="9927" r="89982">
                        <a14:foregroundMark x1="25501" y1="28355" x2="25501" y2="28355"/>
                        <a14:foregroundMark x1="26503" y1="32726" x2="26503" y2="32726"/>
                        <a14:foregroundMark x1="22951" y1="34548" x2="27596" y2="23983"/>
                        <a14:foregroundMark x1="26138" y1="25804" x2="19126" y2="35701"/>
                        <a14:foregroundMark x1="20765" y1="38373" x2="29872" y2="42441"/>
                        <a14:foregroundMark x1="18306" y1="35823" x2="17851" y2="38494"/>
                        <a14:foregroundMark x1="19126" y1="40498" x2="28233" y2="43412"/>
                        <a14:foregroundMark x1="55282" y1="41044" x2="55464" y2="32544"/>
                        <a14:foregroundMark x1="34153" y1="22162" x2="44080" y2="27505"/>
                        <a14:foregroundMark x1="68397" y1="26533" x2="67304" y2="28172"/>
                        <a14:foregroundMark x1="74317" y1="29022" x2="78780" y2="42319"/>
                        <a14:foregroundMark x1="77322" y1="28476" x2="80237" y2="42441"/>
                        <a14:foregroundMark x1="79872" y1="43412" x2="67942" y2="45841"/>
                        <a14:foregroundMark x1="66940" y1="36673" x2="69217" y2="40073"/>
                        <a14:foregroundMark x1="77505" y1="29022" x2="79417" y2="36126"/>
                        <a14:foregroundMark x1="77960" y1="29630" x2="77687" y2="28780"/>
                        <a14:foregroundMark x1="78780" y1="29447" x2="80055" y2="31330"/>
                        <a14:foregroundMark x1="79417" y1="31998" x2="80874" y2="37644"/>
                        <a14:foregroundMark x1="80055" y1="38616" x2="80419" y2="41894"/>
                        <a14:foregroundMark x1="50751" y1="29349" x2="50751" y2="29349"/>
                        <a14:foregroundMark x1="50966" y1="26986" x2="50966" y2="26986"/>
                        <a14:foregroundMark x1="50322" y1="25770" x2="51395" y2="29420"/>
                        <a14:foregroundMark x1="50215" y1="26199" x2="50215" y2="26199"/>
                        <a14:foregroundMark x1="50322" y1="25268" x2="50322" y2="25268"/>
                        <a14:foregroundMark x1="26931" y1="24266" x2="24464" y2="25770"/>
                        <a14:foregroundMark x1="23712" y1="26485" x2="22639" y2="28919"/>
                        <a14:foregroundMark x1="22210" y1="29062" x2="19421" y2="32999"/>
                        <a14:foregroundMark x1="21030" y1="29707" x2="21030" y2="29707"/>
                        <a14:foregroundMark x1="21674" y1="28490" x2="21674" y2="28490"/>
                        <a14:foregroundMark x1="23712" y1="26843" x2="23712" y2="26843"/>
                        <a14:foregroundMark x1="26502" y1="34717" x2="26502" y2="34717"/>
                        <a14:foregroundMark x1="27361" y1="32283" x2="25536" y2="33930"/>
                        <a14:foregroundMark x1="25751" y1="34717" x2="24893" y2="35719"/>
                        <a14:backgroundMark x1="68348" y1="38941" x2="68348" y2="38941"/>
                        <a14:backgroundMark x1="54292" y1="28919" x2="54292" y2="28919"/>
                        <a14:backgroundMark x1="26931" y1="36220" x2="26931" y2="36220"/>
                        <a14:backgroundMark x1="26288" y1="34359" x2="28112" y2="37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5588"/>
            <a:ext cx="2282985" cy="342447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7" b="95811" l="21403" r="89982">
                        <a14:foregroundMark x1="41166" y1="27140" x2="41166" y2="27140"/>
                        <a14:foregroundMark x1="43078" y1="25865" x2="39526" y2="24712"/>
                        <a14:foregroundMark x1="38980" y1="24590" x2="34517" y2="29326"/>
                        <a14:foregroundMark x1="34517" y1="29994" x2="32058" y2="37341"/>
                        <a14:foregroundMark x1="31876" y1="38191" x2="32969" y2="42744"/>
                        <a14:foregroundMark x1="45355" y1="21129" x2="56740" y2="25197"/>
                        <a14:foregroundMark x1="78142" y1="28476" x2="72951" y2="35519"/>
                        <a14:foregroundMark x1="70128" y1="37826" x2="61931" y2="40134"/>
                        <a14:foregroundMark x1="56922" y1="14693" x2="56922" y2="14693"/>
                        <a14:foregroundMark x1="56557" y1="15543" x2="56557" y2="15543"/>
                        <a14:foregroundMark x1="53279" y1="46084" x2="53279" y2="46084"/>
                        <a14:foregroundMark x1="50237" y1="25908" x2="50237" y2="25908"/>
                        <a14:foregroundMark x1="61019" y1="29305" x2="61019" y2="29305"/>
                        <a14:foregroundMark x1="61848" y1="33254" x2="61848" y2="33254"/>
                        <a14:foregroundMark x1="77607" y1="31991" x2="77607" y2="31991"/>
                        <a14:foregroundMark x1="54265" y1="85308" x2="54265" y2="85308"/>
                        <a14:foregroundMark x1="62085" y1="36493" x2="62085" y2="36493"/>
                        <a14:foregroundMark x1="61019" y1="30490" x2="61019" y2="30490"/>
                        <a14:foregroundMark x1="61493" y1="32148" x2="61493" y2="32148"/>
                        <a14:backgroundMark x1="48934" y1="81991" x2="48934" y2="81991"/>
                        <a14:backgroundMark x1="48460" y1="83965" x2="48460" y2="83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323060"/>
            <a:ext cx="2104671" cy="315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2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7A93A7-58CC-487D-8971-7B3C2F3BC8C7}" type="slidenum">
              <a:rPr lang="en-US" altLang="zh-TW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704"/>
            <a:ext cx="9144000" cy="559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50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é ­åå®¶ååéæ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3999" cy="599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五邊形 5"/>
          <p:cNvSpPr/>
          <p:nvPr/>
        </p:nvSpPr>
        <p:spPr>
          <a:xfrm flipH="1">
            <a:off x="4463480" y="3153363"/>
            <a:ext cx="4680520" cy="576064"/>
          </a:xfrm>
          <a:prstGeom prst="homePlate">
            <a:avLst/>
          </a:prstGeom>
          <a:solidFill>
            <a:srgbClr val="C9DC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教學放眼國際</a:t>
            </a:r>
          </a:p>
        </p:txBody>
      </p:sp>
      <p:sp>
        <p:nvSpPr>
          <p:cNvPr id="4" name="五邊形 3"/>
          <p:cNvSpPr/>
          <p:nvPr/>
        </p:nvSpPr>
        <p:spPr>
          <a:xfrm flipH="1">
            <a:off x="4463479" y="2577299"/>
            <a:ext cx="4680520" cy="576064"/>
          </a:xfrm>
          <a:prstGeom prst="homePlate">
            <a:avLst/>
          </a:prstGeom>
          <a:solidFill>
            <a:srgbClr val="FEA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創意人才養成</a:t>
            </a:r>
          </a:p>
        </p:txBody>
      </p:sp>
      <p:sp>
        <p:nvSpPr>
          <p:cNvPr id="5" name="五邊形 4"/>
          <p:cNvSpPr/>
          <p:nvPr/>
        </p:nvSpPr>
        <p:spPr>
          <a:xfrm flipH="1">
            <a:off x="4463479" y="1988840"/>
            <a:ext cx="4680520" cy="576064"/>
          </a:xfrm>
          <a:prstGeom prst="homePlate">
            <a:avLst/>
          </a:prstGeom>
          <a:solidFill>
            <a:srgbClr val="4DC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活力校園生活</a:t>
            </a:r>
          </a:p>
        </p:txBody>
      </p:sp>
    </p:spTree>
    <p:extLst>
      <p:ext uri="{BB962C8B-B14F-4D97-AF65-F5344CB8AC3E}">
        <p14:creationId xmlns:p14="http://schemas.microsoft.com/office/powerpoint/2010/main" val="127976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6622">
            <a:off x="524233" y="368950"/>
            <a:ext cx="4169167" cy="20275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/>
          <p:cNvSpPr/>
          <p:nvPr/>
        </p:nvSpPr>
        <p:spPr>
          <a:xfrm rot="20536573">
            <a:off x="409460" y="373201"/>
            <a:ext cx="43262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400" b="1" dirty="0">
                <a:latin typeface="+mn-ea"/>
                <a:cs typeface="微軟正黑體" panose="020B0604030504040204" pitchFamily="34" charset="-120"/>
              </a:rPr>
              <a:t>競賽表現</a:t>
            </a:r>
            <a:endParaRPr lang="en-US" altLang="zh-TW" sz="5400" b="1" dirty="0">
              <a:latin typeface="+mn-ea"/>
              <a:cs typeface="微軟正黑體" panose="020B0604030504040204" pitchFamily="34" charset="-120"/>
            </a:endParaRPr>
          </a:p>
          <a:p>
            <a:pPr algn="ctr"/>
            <a:r>
              <a:rPr lang="en-US" altLang="zh-TW" sz="3600" b="1" dirty="0" smtClean="0">
                <a:latin typeface="+mn-ea"/>
                <a:cs typeface="微軟正黑體" panose="020B0604030504040204" pitchFamily="34" charset="-120"/>
              </a:rPr>
              <a:t>111</a:t>
            </a:r>
            <a:r>
              <a:rPr lang="zh-TW" altLang="en-US" sz="3600" b="1" dirty="0" smtClean="0">
                <a:latin typeface="+mn-ea"/>
                <a:cs typeface="微軟正黑體" panose="020B0604030504040204" pitchFamily="34" charset="-120"/>
              </a:rPr>
              <a:t>學年</a:t>
            </a:r>
            <a:r>
              <a:rPr lang="zh-TW" altLang="en-US" sz="3600" b="1" dirty="0">
                <a:latin typeface="+mn-ea"/>
                <a:cs typeface="微軟正黑體" panose="020B0604030504040204" pitchFamily="34" charset="-120"/>
              </a:rPr>
              <a:t>全國</a:t>
            </a:r>
            <a:endParaRPr lang="en-US" altLang="zh-TW" sz="3600" b="1" dirty="0">
              <a:latin typeface="+mn-ea"/>
              <a:cs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latin typeface="+mn-ea"/>
                <a:cs typeface="微軟正黑體" panose="020B0604030504040204" pitchFamily="34" charset="-120"/>
              </a:rPr>
              <a:t>技藝競賽榮獲佳績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14300" y="68580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18911382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089129"/>
                  </a:ext>
                </a:extLst>
              </a:tr>
            </a:tbl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249" y="548680"/>
            <a:ext cx="4308416" cy="568892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94" y="2852936"/>
            <a:ext cx="4740355" cy="269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8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6622">
            <a:off x="524233" y="368950"/>
            <a:ext cx="4169167" cy="20275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/>
          <p:cNvSpPr/>
          <p:nvPr/>
        </p:nvSpPr>
        <p:spPr>
          <a:xfrm rot="20536573">
            <a:off x="409460" y="373201"/>
            <a:ext cx="43262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400" b="1" dirty="0">
                <a:solidFill>
                  <a:schemeClr val="bg1"/>
                </a:solidFill>
                <a:latin typeface="+mn-ea"/>
                <a:cs typeface="微軟正黑體" panose="020B0604030504040204" pitchFamily="34" charset="-120"/>
              </a:rPr>
              <a:t>競賽表現</a:t>
            </a:r>
            <a:endParaRPr lang="en-US" altLang="zh-TW" sz="5400" b="1" dirty="0">
              <a:solidFill>
                <a:schemeClr val="bg1"/>
              </a:solidFill>
              <a:latin typeface="+mn-ea"/>
              <a:cs typeface="微軟正黑體" panose="020B0604030504040204" pitchFamily="34" charset="-120"/>
            </a:endParaRPr>
          </a:p>
          <a:p>
            <a:pPr algn="ctr"/>
            <a:r>
              <a:rPr lang="en-US" altLang="zh-TW" sz="3600" b="1" dirty="0">
                <a:solidFill>
                  <a:schemeClr val="bg1"/>
                </a:solidFill>
                <a:latin typeface="+mn-ea"/>
                <a:cs typeface="微軟正黑體" panose="020B0604030504040204" pitchFamily="34" charset="-120"/>
              </a:rPr>
              <a:t>110</a:t>
            </a:r>
            <a:r>
              <a:rPr lang="zh-TW" altLang="en-US" sz="3600" b="1" dirty="0">
                <a:solidFill>
                  <a:schemeClr val="bg1"/>
                </a:solidFill>
                <a:latin typeface="+mn-ea"/>
                <a:cs typeface="微軟正黑體" panose="020B0604030504040204" pitchFamily="34" charset="-120"/>
              </a:rPr>
              <a:t>學年全國</a:t>
            </a:r>
            <a:endParaRPr lang="en-US" altLang="zh-TW" sz="3600" b="1" dirty="0">
              <a:solidFill>
                <a:schemeClr val="bg1"/>
              </a:solidFill>
              <a:latin typeface="+mn-ea"/>
              <a:cs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+mn-ea"/>
                <a:cs typeface="微軟正黑體" panose="020B0604030504040204" pitchFamily="34" charset="-120"/>
              </a:rPr>
              <a:t>技藝競賽榮獲佳績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14124"/>
            <a:ext cx="4219043" cy="5906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內容版面配置區 4"/>
          <p:cNvGraphicFramePr>
            <a:graphicFrameLocks/>
          </p:cNvGraphicFramePr>
          <p:nvPr/>
        </p:nvGraphicFramePr>
        <p:xfrm>
          <a:off x="107504" y="3140968"/>
          <a:ext cx="4320479" cy="308500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852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5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4439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獲獎職種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獎項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學生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指導教師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961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美顏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金手</a:t>
                      </a: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獎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  <a:latin typeface="+mj-ea"/>
                          <a:ea typeface="+mj-ea"/>
                        </a:rPr>
                        <a:t>303</a:t>
                      </a: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楊依潔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徐女琇 師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605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美</a:t>
                      </a: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髮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優勝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  <a:latin typeface="+mj-ea"/>
                          <a:ea typeface="+mj-ea"/>
                        </a:rPr>
                        <a:t>314</a:t>
                      </a: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呂芊瑢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林淑惠 師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640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飾品製作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優</a:t>
                      </a: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勝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305</a:t>
                      </a: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李淑晴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張叔芬 師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283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幼兒教具</a:t>
                      </a:r>
                      <a:endParaRPr lang="en-US" altLang="zh-TW" sz="1400" kern="100" dirty="0">
                        <a:effectLst/>
                        <a:latin typeface="+mj-ea"/>
                        <a:ea typeface="+mj-ea"/>
                      </a:endParaRPr>
                    </a:p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製作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優</a:t>
                      </a: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勝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302</a:t>
                      </a: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陳婕昕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高瑞君 師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736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中餐烹飪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優勝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315</a:t>
                      </a: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陳柏諺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馮炫傑 師</a:t>
                      </a:r>
                      <a:endParaRPr lang="en-US" altLang="zh-TW" sz="1400" kern="100" dirty="0">
                        <a:effectLst/>
                        <a:latin typeface="+mj-ea"/>
                        <a:ea typeface="+mj-ea"/>
                      </a:endParaRPr>
                    </a:p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馮玉琳 師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439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烘焙</a:t>
                      </a:r>
                      <a:endParaRPr lang="en-US" alt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優</a:t>
                      </a: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勝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306</a:t>
                      </a: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藍子婷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吳瑜純 師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439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餐飲服務</a:t>
                      </a:r>
                      <a:endParaRPr lang="en-US" alt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優勝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effectLst/>
                          <a:latin typeface="+mj-ea"/>
                          <a:ea typeface="+mj-ea"/>
                        </a:rPr>
                        <a:t>307</a:t>
                      </a: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張家婕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黃淑冠 師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38422749"/>
                  </a:ext>
                </a:extLst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14300" y="68580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18911382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089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57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6622">
            <a:off x="524233" y="368950"/>
            <a:ext cx="4169167" cy="20275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/>
          <p:cNvSpPr/>
          <p:nvPr/>
        </p:nvSpPr>
        <p:spPr>
          <a:xfrm rot="20536573">
            <a:off x="409460" y="373201"/>
            <a:ext cx="43262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競賽表現</a:t>
            </a:r>
            <a:endParaRPr kumimoji="1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/>
              <a:cs typeface="微軟正黑體" panose="020B0604030504040204" pitchFamily="34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109</a:t>
            </a: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學年全國</a:t>
            </a:r>
            <a:endParaRPr kumimoji="1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/>
              <a:cs typeface="微軟正黑體" panose="020B0604030504040204" pitchFamily="34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技藝競賽榮獲佳績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6672"/>
            <a:ext cx="4219043" cy="5981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3108308"/>
              </p:ext>
            </p:extLst>
          </p:nvPr>
        </p:nvGraphicFramePr>
        <p:xfrm>
          <a:off x="107504" y="3140968"/>
          <a:ext cx="4320479" cy="278020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852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4439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獲獎職種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獎項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學生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指導教師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961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烘焙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金手獎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全國第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2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名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305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陳紫竺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吳瑜純 師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605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美顏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優勝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全國第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24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名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303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林子伶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陳韻如 師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640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美顏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優勝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全國第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37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名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314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吳紫嫻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陳韻如 師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283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美髮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優勝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全國第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37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名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314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黃郁芸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陳文子 師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368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服裝</a:t>
                      </a:r>
                      <a:endParaRPr lang="en-US" altLang="zh-TW" sz="1400" kern="100" dirty="0">
                        <a:effectLst/>
                        <a:latin typeface="+mj-ea"/>
                        <a:ea typeface="+mj-ea"/>
                      </a:endParaRPr>
                    </a:p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設計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優勝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全國第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10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名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306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林暄紜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陳常薇 師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877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商業</a:t>
                      </a:r>
                      <a:endParaRPr lang="en-US" altLang="zh-TW" sz="1400" kern="100" dirty="0">
                        <a:effectLst/>
                        <a:latin typeface="+mj-ea"/>
                        <a:ea typeface="+mj-ea"/>
                      </a:endParaRPr>
                    </a:p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簡報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優勝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全國第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38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名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301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鄒竺芸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戴憶文 師</a:t>
                      </a:r>
                    </a:p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陳炳方 師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18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6622">
            <a:off x="524233" y="368950"/>
            <a:ext cx="4169167" cy="20275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/>
          <p:cNvSpPr/>
          <p:nvPr/>
        </p:nvSpPr>
        <p:spPr>
          <a:xfrm rot="20536573">
            <a:off x="409460" y="373201"/>
            <a:ext cx="43262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競賽表現</a:t>
            </a:r>
            <a:endParaRPr kumimoji="1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/>
              <a:cs typeface="微軟正黑體" panose="020B0604030504040204" pitchFamily="34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108</a:t>
            </a: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學年全國</a:t>
            </a:r>
            <a:endParaRPr kumimoji="1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/>
              <a:cs typeface="微軟正黑體" panose="020B0604030504040204" pitchFamily="34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技藝競賽榮獲佳績</a:t>
            </a:r>
          </a:p>
        </p:txBody>
      </p:sp>
      <p:graphicFrame>
        <p:nvGraphicFramePr>
          <p:cNvPr id="6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6351758"/>
              </p:ext>
            </p:extLst>
          </p:nvPr>
        </p:nvGraphicFramePr>
        <p:xfrm>
          <a:off x="178201" y="3645024"/>
          <a:ext cx="4320479" cy="165618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852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4439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獲獎職種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獎項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學生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指導教師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961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烘焙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金手獎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全國第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4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名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315</a:t>
                      </a: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黃郁哲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吳瑜純 師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605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美顏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優勝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全國第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27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名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314</a:t>
                      </a: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賴玟綺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陳碧枝師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736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教具製作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優勝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全國第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23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名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302</a:t>
                      </a: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黃緯庭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張馨方師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887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餐飲服務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優勝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全國第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45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</a:rPr>
                        <a:t>名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j-ea"/>
                          <a:ea typeface="+mj-ea"/>
                        </a:rPr>
                        <a:t>305</a:t>
                      </a: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游弘宇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effectLst/>
                          <a:latin typeface="+mj-ea"/>
                          <a:ea typeface="+mj-ea"/>
                        </a:rPr>
                        <a:t>黃淑冠師</a:t>
                      </a:r>
                      <a:endParaRPr lang="zh-TW" sz="14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496" y="404664"/>
            <a:ext cx="4099374" cy="57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616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s\Desktop\校景精選照\洪0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21" y="3429000"/>
            <a:ext cx="5188680" cy="3429000"/>
          </a:xfrm>
        </p:spPr>
      </p:pic>
      <p:pic>
        <p:nvPicPr>
          <p:cNvPr id="8" name="Picture 2" descr="C:\Users\s\Desktop\校景精選照\洪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735830" cy="31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5" name="標題 1"/>
          <p:cNvSpPr>
            <a:spLocks noGrp="1"/>
          </p:cNvSpPr>
          <p:nvPr>
            <p:ph type="title"/>
          </p:nvPr>
        </p:nvSpPr>
        <p:spPr>
          <a:xfrm>
            <a:off x="-4901" y="2862118"/>
            <a:ext cx="9144000" cy="1133763"/>
          </a:xfrm>
          <a:solidFill>
            <a:srgbClr val="4DC6F3"/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</a:rPr>
              <a:t>取得證照</a:t>
            </a:r>
          </a:p>
        </p:txBody>
      </p:sp>
    </p:spTree>
    <p:extLst>
      <p:ext uri="{BB962C8B-B14F-4D97-AF65-F5344CB8AC3E}">
        <p14:creationId xmlns:p14="http://schemas.microsoft.com/office/powerpoint/2010/main" val="291674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7A93A7-58CC-487D-8971-7B3C2F3BC8C7}" type="slidenum">
              <a:rPr lang="en-US" altLang="zh-TW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899592" y="2060848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zh-TW" altLang="zh-TW" sz="72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</a:rPr>
              <a:t>證照是什麼？為什麼要考取證照呢？</a:t>
            </a:r>
            <a:endParaRPr lang="zh-TW" altLang="zh-TW" sz="7200" kern="100" dirty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539552" y="764704"/>
            <a:ext cx="8229600" cy="76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kumimoji="0"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學生證照取得</a:t>
            </a:r>
            <a:endParaRPr kumimoji="0" lang="zh-TW" alt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448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124744"/>
            <a:ext cx="8893175" cy="54737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Arial" charset="0"/>
              <a:buNone/>
            </a:pPr>
            <a:r>
              <a:rPr lang="zh-TW" altLang="en-US" sz="4000" b="1" u="sng" dirty="0">
                <a:solidFill>
                  <a:schemeClr val="fol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證照是什麼？</a:t>
            </a:r>
          </a:p>
          <a:p>
            <a:pPr marL="609600" indent="-609600">
              <a:lnSpc>
                <a:spcPct val="90000"/>
              </a:lnSpc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證照是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「職業資格證書」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609600" indent="-609600">
              <a:lnSpc>
                <a:spcPct val="90000"/>
              </a:lnSpc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證照代表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「專業」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609600" indent="-609600">
              <a:lnSpc>
                <a:spcPct val="90000"/>
              </a:lnSpc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代表有「資格」與「能力」從事持證照中的專業性工作。</a:t>
            </a:r>
          </a:p>
          <a:p>
            <a:pPr marL="609600" indent="-609600">
              <a:lnSpc>
                <a:spcPct val="90000"/>
              </a:lnSpc>
              <a:buFont typeface="Arial" charset="0"/>
              <a:buNone/>
            </a:pPr>
            <a:r>
              <a:rPr lang="zh-TW" altLang="en-US" sz="4000" b="1" u="sng" dirty="0">
                <a:solidFill>
                  <a:schemeClr val="fol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為什麼要考取證照呢？</a:t>
            </a:r>
          </a:p>
          <a:p>
            <a:pPr marL="609600" indent="-609600">
              <a:lnSpc>
                <a:spcPct val="90000"/>
              </a:lnSpc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證照可提升職場上的競爭力與優勢。</a:t>
            </a:r>
          </a:p>
          <a:p>
            <a:pPr marL="609600" indent="-609600">
              <a:lnSpc>
                <a:spcPct val="90000"/>
              </a:lnSpc>
            </a:pP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凡從事國家規定的職業應當按照國家有關規定，具有相關的資格證明。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 bwMode="auto">
          <a:xfrm>
            <a:off x="609600" y="427038"/>
            <a:ext cx="8229600" cy="76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kumimoji="0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學生證照取得</a:t>
            </a:r>
            <a:endParaRPr kumimoji="0"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728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0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0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0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06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06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投影片編號版面配置區 1"/>
          <p:cNvSpPr txBox="1">
            <a:spLocks noGrp="1"/>
          </p:cNvSpPr>
          <p:nvPr/>
        </p:nvSpPr>
        <p:spPr bwMode="auto">
          <a:xfrm>
            <a:off x="6588125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819262BE-1E7D-4133-9CFA-AB919F830FAA}" type="slidenum">
              <a:rPr lang="en-US" altLang="zh-TW" sz="1200"/>
              <a:pPr algn="r"/>
              <a:t>37</a:t>
            </a:fld>
            <a:endParaRPr lang="en-US" altLang="zh-TW" sz="1200"/>
          </a:p>
        </p:txBody>
      </p:sp>
      <p:graphicFrame>
        <p:nvGraphicFramePr>
          <p:cNvPr id="30478" name="Group 7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833929"/>
              </p:ext>
            </p:extLst>
          </p:nvPr>
        </p:nvGraphicFramePr>
        <p:xfrm>
          <a:off x="323528" y="1340768"/>
          <a:ext cx="8640763" cy="4276726"/>
        </p:xfrm>
        <a:graphic>
          <a:graphicData uri="http://schemas.openxmlformats.org/drawingml/2006/table">
            <a:tbl>
              <a:tblPr/>
              <a:tblGrid>
                <a:gridCol w="163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9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科別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職種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級別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年級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95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流服科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女裝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乙級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丙級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950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美容科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女子美髮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乙級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3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丙級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9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美容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乙級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89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丙級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幼保科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鋼琴檢定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數字越小級數越高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一 二 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標題 6"/>
          <p:cNvSpPr txBox="1">
            <a:spLocks/>
          </p:cNvSpPr>
          <p:nvPr/>
        </p:nvSpPr>
        <p:spPr>
          <a:xfrm>
            <a:off x="395536" y="465387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kumimoji="0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各年段檢定規劃一覽表</a:t>
            </a:r>
            <a:r>
              <a:rPr kumimoji="0"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kumimoji="0"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736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投影片編號版面配置區 1"/>
          <p:cNvSpPr txBox="1">
            <a:spLocks noGrp="1"/>
          </p:cNvSpPr>
          <p:nvPr/>
        </p:nvSpPr>
        <p:spPr bwMode="auto">
          <a:xfrm>
            <a:off x="6588125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024358E5-53B8-412C-8624-D403E3DB365E}" type="slidenum">
              <a:rPr lang="en-US" altLang="zh-TW" sz="1200"/>
              <a:pPr algn="r"/>
              <a:t>38</a:t>
            </a:fld>
            <a:endParaRPr lang="en-US" altLang="zh-TW" sz="1200"/>
          </a:p>
        </p:txBody>
      </p:sp>
      <p:graphicFrame>
        <p:nvGraphicFramePr>
          <p:cNvPr id="35253" name="Group 4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415131"/>
              </p:ext>
            </p:extLst>
          </p:nvPr>
        </p:nvGraphicFramePr>
        <p:xfrm>
          <a:off x="395536" y="1412776"/>
          <a:ext cx="8209607" cy="4479326"/>
        </p:xfrm>
        <a:graphic>
          <a:graphicData uri="http://schemas.openxmlformats.org/drawingml/2006/table">
            <a:tbl>
              <a:tblPr/>
              <a:tblGrid>
                <a:gridCol w="1584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5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98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97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08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科別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職種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級別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年級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894"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餐飲科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中餐烹調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-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葷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乙級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89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丙級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44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飲料調製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乙級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44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丙級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326384"/>
                  </a:ext>
                </a:extLst>
              </a:tr>
              <a:tr h="59089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烘焙食品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-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麵包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丙級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45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西餐烹調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丙級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089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餐旅服務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丙級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標題 6"/>
          <p:cNvSpPr txBox="1">
            <a:spLocks/>
          </p:cNvSpPr>
          <p:nvPr/>
        </p:nvSpPr>
        <p:spPr>
          <a:xfrm>
            <a:off x="395536" y="465387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kumimoji="0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各年段檢定規劃一覽表</a:t>
            </a:r>
            <a:r>
              <a:rPr kumimoji="0"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kumimoji="0"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197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投影片編號版面配置區 1"/>
          <p:cNvSpPr txBox="1">
            <a:spLocks noGrp="1"/>
          </p:cNvSpPr>
          <p:nvPr/>
        </p:nvSpPr>
        <p:spPr bwMode="auto">
          <a:xfrm>
            <a:off x="6588125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A02DC7F9-194B-4AA6-B018-167DD01AD68B}" type="slidenum">
              <a:rPr lang="en-US" altLang="zh-TW" sz="1200"/>
              <a:pPr algn="r"/>
              <a:t>39</a:t>
            </a:fld>
            <a:endParaRPr lang="en-US" altLang="zh-TW" sz="1200"/>
          </a:p>
        </p:txBody>
      </p:sp>
      <p:graphicFrame>
        <p:nvGraphicFramePr>
          <p:cNvPr id="36046" name="Group 2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394338"/>
              </p:ext>
            </p:extLst>
          </p:nvPr>
        </p:nvGraphicFramePr>
        <p:xfrm>
          <a:off x="539552" y="1268760"/>
          <a:ext cx="7993582" cy="5147199"/>
        </p:xfrm>
        <a:graphic>
          <a:graphicData uri="http://schemas.openxmlformats.org/drawingml/2006/table">
            <a:tbl>
              <a:tblPr/>
              <a:tblGrid>
                <a:gridCol w="1368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33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科別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職種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級別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年級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048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電商科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門市服務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乙級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70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丙級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0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會計事務</a:t>
                      </a: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-</a:t>
                      </a: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人工記帳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乙級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0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丙級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06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會計事務</a:t>
                      </a: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-</a:t>
                      </a: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資訊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丙級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704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資處科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電腦軟體應用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乙級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70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丙級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70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會計事務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丙級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標題 6"/>
          <p:cNvSpPr txBox="1">
            <a:spLocks/>
          </p:cNvSpPr>
          <p:nvPr/>
        </p:nvSpPr>
        <p:spPr>
          <a:xfrm>
            <a:off x="395536" y="465387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kumimoji="0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各年段檢定規劃一覽表</a:t>
            </a:r>
            <a:r>
              <a:rPr kumimoji="0"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kumimoji="0"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664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" y="0"/>
            <a:ext cx="9139079" cy="684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3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046" name="Group 2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756968"/>
              </p:ext>
            </p:extLst>
          </p:nvPr>
        </p:nvGraphicFramePr>
        <p:xfrm>
          <a:off x="631554" y="1608387"/>
          <a:ext cx="7993582" cy="3993103"/>
        </p:xfrm>
        <a:graphic>
          <a:graphicData uri="http://schemas.openxmlformats.org/drawingml/2006/table">
            <a:tbl>
              <a:tblPr/>
              <a:tblGrid>
                <a:gridCol w="1368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33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科別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職種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級別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年級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048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觀光科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zh-TW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飲料調製</a:t>
                      </a:r>
                      <a:endParaRPr kumimoji="1" lang="zh-TW" alt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丙級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70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zh-TW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旅館客房服務</a:t>
                      </a:r>
                      <a:endParaRPr kumimoji="1" lang="zh-TW" altLang="en-US" sz="2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丙級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06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遊程規劃師</a:t>
                      </a:r>
                      <a:endParaRPr kumimoji="1" lang="zh-TW" alt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zh-TW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初級</a:t>
                      </a:r>
                      <a:endParaRPr kumimoji="1" lang="zh-TW" alt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0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ea typeface="標楷體" pitchFamily="65" charset="-120"/>
                        <a:cs typeface="新細明體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zh-TW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飲料調製</a:t>
                      </a:r>
                      <a:endParaRPr kumimoji="1" lang="zh-TW" alt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丙級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0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zh-TW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國民領團人員</a:t>
                      </a:r>
                      <a:endParaRPr kumimoji="1" lang="zh-TW" alt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70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遊程規劃師</a:t>
                      </a:r>
                      <a:endParaRPr kumimoji="1" lang="zh-TW" alt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zh-TW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初級</a:t>
                      </a:r>
                      <a:endParaRPr kumimoji="1" lang="zh-TW" alt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charset="-120"/>
                        </a:rPr>
                        <a:t>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標題 6"/>
          <p:cNvSpPr txBox="1">
            <a:spLocks/>
          </p:cNvSpPr>
          <p:nvPr/>
        </p:nvSpPr>
        <p:spPr>
          <a:xfrm>
            <a:off x="395536" y="465387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kumimoji="0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各年段檢定規劃一覽表</a:t>
            </a:r>
            <a:r>
              <a:rPr kumimoji="0"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kumimoji="0"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166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s\Desktop\校景精選照\洪0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21" y="3429000"/>
            <a:ext cx="5188680" cy="3429000"/>
          </a:xfrm>
        </p:spPr>
      </p:pic>
      <p:pic>
        <p:nvPicPr>
          <p:cNvPr id="8" name="Picture 2" descr="C:\Users\s\Desktop\校景精選照\洪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735830" cy="31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5" name="標題 1"/>
          <p:cNvSpPr>
            <a:spLocks noGrp="1"/>
          </p:cNvSpPr>
          <p:nvPr>
            <p:ph type="title"/>
          </p:nvPr>
        </p:nvSpPr>
        <p:spPr>
          <a:xfrm>
            <a:off x="-4901" y="2862118"/>
            <a:ext cx="9144000" cy="1133763"/>
          </a:xfrm>
          <a:solidFill>
            <a:srgbClr val="4DC6F3"/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4400" b="1" dirty="0" smtClean="0">
                <a:solidFill>
                  <a:schemeClr val="bg1"/>
                </a:solidFill>
              </a:rPr>
              <a:t>專業技能訓練與職場實務接軌</a:t>
            </a:r>
            <a:endParaRPr lang="zh-TW" alt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6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" y="856891"/>
            <a:ext cx="9145276" cy="51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558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0"/>
          <p:cNvPicPr preferRelativeResize="0"/>
          <p:nvPr/>
        </p:nvPicPr>
        <p:blipFill rotWithShape="1">
          <a:blip r:embed="rId3">
            <a:alphaModFix/>
          </a:blip>
          <a:srcRect t="22516" b="36068"/>
          <a:stretch/>
        </p:blipFill>
        <p:spPr>
          <a:xfrm>
            <a:off x="0" y="78492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" name="Google Shape;213;p20"/>
          <p:cNvGrpSpPr/>
          <p:nvPr/>
        </p:nvGrpSpPr>
        <p:grpSpPr>
          <a:xfrm>
            <a:off x="0" y="669032"/>
            <a:ext cx="5293086" cy="2781517"/>
            <a:chOff x="0" y="-38100"/>
            <a:chExt cx="2831651" cy="850900"/>
          </a:xfrm>
        </p:grpSpPr>
        <p:sp>
          <p:nvSpPr>
            <p:cNvPr id="214" name="Google Shape;214;p20"/>
            <p:cNvSpPr/>
            <p:nvPr/>
          </p:nvSpPr>
          <p:spPr>
            <a:xfrm>
              <a:off x="0" y="0"/>
              <a:ext cx="2831651" cy="812800"/>
            </a:xfrm>
            <a:custGeom>
              <a:avLst/>
              <a:gdLst/>
              <a:ahLst/>
              <a:cxnLst/>
              <a:rect l="l" t="t" r="r" b="b"/>
              <a:pathLst>
                <a:path w="2831651" h="812800" extrusionOk="0">
                  <a:moveTo>
                    <a:pt x="0" y="0"/>
                  </a:moveTo>
                  <a:lnTo>
                    <a:pt x="2831651" y="0"/>
                  </a:lnTo>
                  <a:lnTo>
                    <a:pt x="283165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29E84"/>
            </a:solidFill>
            <a:ln>
              <a:noFill/>
            </a:ln>
          </p:spPr>
        </p:sp>
        <p:sp>
          <p:nvSpPr>
            <p:cNvPr id="215" name="Google Shape;215;p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 defTabSz="228600" fontAlgn="auto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9" name="Google Shape;219;p20"/>
          <p:cNvSpPr txBox="1"/>
          <p:nvPr/>
        </p:nvSpPr>
        <p:spPr>
          <a:xfrm>
            <a:off x="337150" y="899792"/>
            <a:ext cx="4994517" cy="2231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2286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750" b="1" dirty="0">
                <a:solidFill>
                  <a:prstClr val="white"/>
                </a:solidFill>
                <a:latin typeface="Montserrat"/>
                <a:ea typeface="Montserrat"/>
                <a:cs typeface="Montserrat"/>
                <a:sym typeface="Montserrat"/>
              </a:rPr>
              <a:t>專業研習</a:t>
            </a:r>
            <a:endParaRPr kumimoji="0" lang="en-US" altLang="zh-TW" sz="3750" b="1" dirty="0">
              <a:solidFill>
                <a:prstClr val="whit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457200"/>
            <a:r>
              <a:rPr kumimoji="0" lang="en-US" altLang="zh-TW" sz="20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國手校園講座經驗分享研習</a:t>
            </a:r>
            <a:endParaRPr kumimoji="0" lang="en-US" altLang="zh-TW" sz="20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defTabSz="457200"/>
            <a:r>
              <a:rPr kumimoji="0" lang="en-US" altLang="zh-TW" sz="20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環保袋包製作研習</a:t>
            </a: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20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3.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國中教師金工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鍛敲手環研習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0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4.</a:t>
            </a:r>
            <a:r>
              <a:rPr lang="zh-TW" altLang="zh-TW" sz="20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與大專校院協作共好</a:t>
            </a:r>
            <a:r>
              <a:rPr lang="en-US" altLang="zh-TW" sz="20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童裝研習</a:t>
            </a: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20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5.</a:t>
            </a:r>
            <a:r>
              <a:rPr lang="zh-TW" altLang="zh-TW" sz="20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與大專校院協作共好</a:t>
            </a:r>
            <a:r>
              <a:rPr lang="en-US" altLang="zh-TW" sz="20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金工祝福長方盤研習</a:t>
            </a:r>
            <a:endParaRPr kumimoji="0" sz="20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22" name="Google Shape;222;p20"/>
          <p:cNvCxnSpPr/>
          <p:nvPr/>
        </p:nvCxnSpPr>
        <p:spPr>
          <a:xfrm>
            <a:off x="5375712" y="5315910"/>
            <a:ext cx="3768288" cy="0"/>
          </a:xfrm>
          <a:prstGeom prst="straightConnector1">
            <a:avLst/>
          </a:prstGeom>
          <a:noFill/>
          <a:ln w="47625" cap="flat" cmpd="sng">
            <a:solidFill>
              <a:srgbClr val="3B2F2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222;p20"/>
          <p:cNvCxnSpPr/>
          <p:nvPr/>
        </p:nvCxnSpPr>
        <p:spPr>
          <a:xfrm>
            <a:off x="3745716" y="5601972"/>
            <a:ext cx="5398285" cy="29645"/>
          </a:xfrm>
          <a:prstGeom prst="straightConnector1">
            <a:avLst/>
          </a:prstGeom>
          <a:noFill/>
          <a:ln w="47625" cap="flat" cmpd="sng">
            <a:solidFill>
              <a:srgbClr val="3B2F2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" name="圖片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6930" y="2039692"/>
            <a:ext cx="2801093" cy="1839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圖片 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4623" y="3937004"/>
            <a:ext cx="2750467" cy="1841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圖片 17" descr="K:\我的雲端硬碟\13研習活動\1111116國中金工\LINE_ALBUM_宣傳照_221118_1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053" y="3950889"/>
            <a:ext cx="2846131" cy="1814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1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762" y="3950889"/>
            <a:ext cx="2525843" cy="186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圖片 19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7" t="31794" r="1707" b="6496"/>
          <a:stretch/>
        </p:blipFill>
        <p:spPr bwMode="auto">
          <a:xfrm>
            <a:off x="4123078" y="857250"/>
            <a:ext cx="2847348" cy="14248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20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81" y="2924944"/>
            <a:ext cx="3593330" cy="269270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39728"/>
            <a:ext cx="4163253" cy="298689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6622">
            <a:off x="531890" y="383173"/>
            <a:ext cx="3941490" cy="20827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/>
          <p:cNvSpPr/>
          <p:nvPr/>
        </p:nvSpPr>
        <p:spPr>
          <a:xfrm rot="20536573">
            <a:off x="584618" y="442687"/>
            <a:ext cx="42151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1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cs typeface="微軟正黑體" panose="020B0604030504040204" pitchFamily="34" charset="-120"/>
              </a:rPr>
              <a:t>職</a:t>
            </a: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cs typeface="微軟正黑體" panose="020B0604030504040204" pitchFamily="34" charset="-120"/>
              </a:rPr>
              <a:t>場參訪</a:t>
            </a:r>
            <a:endParaRPr kumimoji="1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cs typeface="微軟正黑體" panose="020B0604030504040204" pitchFamily="34" charset="-120"/>
            </a:endParaRPr>
          </a:p>
          <a:p>
            <a:pPr lvl="0">
              <a:defRPr/>
            </a:pPr>
            <a:r>
              <a:rPr lang="en-US" altLang="zh-TW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1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.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安心食品服務股份有限公司</a:t>
            </a:r>
          </a:p>
          <a:p>
            <a:pPr lvl="0">
              <a:defRPr/>
            </a:pP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2.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捷文創實業</a:t>
            </a: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股份有限公司</a:t>
            </a:r>
            <a:endParaRPr lang="en-US" altLang="zh-TW" sz="2000" b="1" dirty="0" smtClean="0">
              <a:solidFill>
                <a:prstClr val="black"/>
              </a:solidFill>
              <a:latin typeface="微軟正黑體" panose="020B0604030504040204" pitchFamily="34" charset="-120"/>
              <a:cs typeface="微軟正黑體" panose="020B0604030504040204" pitchFamily="34" charset="-120"/>
            </a:endParaRPr>
          </a:p>
          <a:p>
            <a:pPr lvl="0">
              <a:defRPr/>
            </a:pPr>
            <a:r>
              <a:rPr lang="en-US" altLang="zh-TW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3.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石碇許家手工麵線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/</a:t>
            </a:r>
            <a:endParaRPr lang="zh-TW" altLang="en-US" sz="2000" b="1" dirty="0">
              <a:solidFill>
                <a:prstClr val="black"/>
              </a:solidFill>
              <a:latin typeface="微軟正黑體" panose="020B0604030504040204" pitchFamily="34" charset="-120"/>
              <a:cs typeface="微軟正黑體" panose="020B0604030504040204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/>
              <a:cs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3723740"/>
            <a:ext cx="3672408" cy="27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5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13" y="3065384"/>
            <a:ext cx="4197380" cy="307926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6622">
            <a:off x="356037" y="380007"/>
            <a:ext cx="3941490" cy="20827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/>
          <p:cNvSpPr/>
          <p:nvPr/>
        </p:nvSpPr>
        <p:spPr>
          <a:xfrm rot="20536573">
            <a:off x="612617" y="266803"/>
            <a:ext cx="37502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職場參訪</a:t>
            </a:r>
            <a:endParaRPr kumimoji="1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/>
              <a:cs typeface="微軟正黑體" panose="020B0604030504040204" pitchFamily="34" charset="-120"/>
            </a:endParaRPr>
          </a:p>
          <a:p>
            <a:pPr lvl="0">
              <a:defRPr/>
            </a:pPr>
            <a:r>
              <a:rPr lang="en-US" altLang="zh-TW" sz="2400" b="1" dirty="0" smtClean="0">
                <a:solidFill>
                  <a:prstClr val="black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1.</a:t>
            </a:r>
            <a:r>
              <a:rPr lang="zh-TW" altLang="en-US" sz="2400" b="1" dirty="0" smtClean="0">
                <a:solidFill>
                  <a:prstClr val="black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詩</a:t>
            </a:r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曼特美容</a:t>
            </a:r>
            <a:r>
              <a:rPr lang="en-US" altLang="zh-TW" sz="2400" b="1" dirty="0" smtClean="0">
                <a:solidFill>
                  <a:prstClr val="black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SAP</a:t>
            </a:r>
          </a:p>
          <a:p>
            <a:pPr lvl="0">
              <a:defRPr/>
            </a:pPr>
            <a:r>
              <a:rPr lang="en-US" altLang="zh-TW" sz="2400" b="1" dirty="0" smtClean="0">
                <a:solidFill>
                  <a:prstClr val="black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2.</a:t>
            </a:r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名留髮型</a:t>
            </a:r>
            <a:r>
              <a:rPr lang="zh-TW" altLang="en-US" sz="2400" b="1" dirty="0" smtClean="0">
                <a:solidFill>
                  <a:prstClr val="black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公司</a:t>
            </a:r>
            <a:endParaRPr lang="en-US" altLang="zh-TW" sz="2400" b="1" dirty="0" smtClean="0">
              <a:solidFill>
                <a:prstClr val="black"/>
              </a:solidFill>
              <a:latin typeface="微軟正黑體" panose="020B0604030504040204" pitchFamily="34" charset="-120"/>
              <a:cs typeface="微軟正黑體" panose="020B0604030504040204" pitchFamily="34" charset="-120"/>
            </a:endParaRPr>
          </a:p>
          <a:p>
            <a:pPr lvl="0">
              <a:defRPr/>
            </a:pPr>
            <a:r>
              <a:rPr lang="en-US" altLang="zh-TW" sz="2400" b="1" dirty="0" smtClean="0">
                <a:solidFill>
                  <a:prstClr val="black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3.</a:t>
            </a:r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prstClr val="black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Crazy Art</a:t>
            </a:r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瘋塗鴉會館、礁溪親子館</a:t>
            </a:r>
          </a:p>
          <a:p>
            <a:pPr lvl="0">
              <a:defRPr/>
            </a:pPr>
            <a:endParaRPr lang="en-US" altLang="zh-TW" sz="2400" b="1" dirty="0" smtClean="0">
              <a:solidFill>
                <a:prstClr val="black"/>
              </a:solidFill>
              <a:latin typeface="微軟正黑體" panose="020B0604030504040204" pitchFamily="34" charset="-120"/>
              <a:cs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421" y="550213"/>
            <a:ext cx="4248472" cy="245397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657" y="3140968"/>
            <a:ext cx="3600400" cy="302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8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" y="856891"/>
            <a:ext cx="9145276" cy="51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671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s\Desktop\校景精選照\洪0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21" y="3429000"/>
            <a:ext cx="5188680" cy="3429000"/>
          </a:xfrm>
        </p:spPr>
      </p:pic>
      <p:pic>
        <p:nvPicPr>
          <p:cNvPr id="8" name="Picture 2" descr="C:\Users\s\Desktop\校景精選照\洪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735830" cy="31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5" name="標題 1"/>
          <p:cNvSpPr>
            <a:spLocks noGrp="1"/>
          </p:cNvSpPr>
          <p:nvPr>
            <p:ph type="title"/>
          </p:nvPr>
        </p:nvSpPr>
        <p:spPr>
          <a:xfrm>
            <a:off x="-4901" y="2862118"/>
            <a:ext cx="9144000" cy="1133763"/>
          </a:xfrm>
          <a:solidFill>
            <a:srgbClr val="4DC6F3"/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</a:rPr>
              <a:t>階段成果展</a:t>
            </a:r>
          </a:p>
        </p:txBody>
      </p:sp>
    </p:spTree>
    <p:extLst>
      <p:ext uri="{BB962C8B-B14F-4D97-AF65-F5344CB8AC3E}">
        <p14:creationId xmlns:p14="http://schemas.microsoft.com/office/powerpoint/2010/main" val="103767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" y="856891"/>
            <a:ext cx="9145276" cy="51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36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6793">
            <a:off x="846626" y="3065817"/>
            <a:ext cx="7576465" cy="1777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/>
          <p:cNvSpPr/>
          <p:nvPr/>
        </p:nvSpPr>
        <p:spPr>
          <a:xfrm rot="21045422">
            <a:off x="1204266" y="3779718"/>
            <a:ext cx="274947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畢業成果展</a:t>
            </a:r>
            <a:endParaRPr kumimoji="1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/>
              <a:cs typeface="微軟正黑體" panose="020B0604030504040204" pitchFamily="34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「偶是創意高手」</a:t>
            </a:r>
            <a:endParaRPr kumimoji="1" lang="zh-TW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/>
              <a:cs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292148"/>
            <a:ext cx="1671116" cy="1166710"/>
          </a:xfrm>
          <a:prstGeom prst="rect">
            <a:avLst/>
          </a:prstGeom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251520" y="5643150"/>
            <a:ext cx="3333836" cy="1146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凡事都要追求真相</a:t>
            </a:r>
            <a:r>
              <a:rPr kumimoji="0" lang="en-US" altLang="zh-TW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/>
            </a:r>
            <a:br>
              <a:rPr kumimoji="0" lang="en-US" altLang="zh-TW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</a:br>
            <a:r>
              <a:rPr kumimoji="0" lang="zh-TW" altLang="en-US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　　真相就在圖片裡！</a:t>
            </a:r>
          </a:p>
        </p:txBody>
      </p:sp>
      <p:pic>
        <p:nvPicPr>
          <p:cNvPr id="19" name="圖片 18" descr="圖像裡可能有一或多人和大家在舞台上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8" r="-22"/>
          <a:stretch/>
        </p:blipFill>
        <p:spPr bwMode="auto">
          <a:xfrm rot="21060249">
            <a:off x="5097103" y="300562"/>
            <a:ext cx="2916000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圖片 19" descr="圖像裡可能有一或多人、大家在跳舞和大家在舞台上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1629">
            <a:off x="4688120" y="3333306"/>
            <a:ext cx="3924000" cy="27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圖片 20" descr="圖像裡可能有一或多人、大家在舞台上和室內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7829">
            <a:off x="498405" y="625706"/>
            <a:ext cx="4248000" cy="266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矩形 14"/>
          <p:cNvSpPr/>
          <p:nvPr/>
        </p:nvSpPr>
        <p:spPr>
          <a:xfrm>
            <a:off x="752400" y="3039411"/>
            <a:ext cx="2451447" cy="5560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軟正黑體" panose="020B0604030504040204" pitchFamily="34" charset="-120"/>
                <a:cs typeface="+mn-cs"/>
              </a:rPr>
              <a:t>「蜂」和日麗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軟正黑體" panose="020B0604030504040204" pitchFamily="34" charset="-120"/>
                <a:cs typeface="+mn-cs"/>
              </a:rPr>
              <a:t>親子手作</a:t>
            </a:r>
            <a:r>
              <a:rPr kumimoji="1" lang="en-US" altLang="zh-TW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軟正黑體" panose="020B0604030504040204" pitchFamily="34" charset="-120"/>
                <a:cs typeface="+mn-cs"/>
              </a:rPr>
              <a:t>-</a:t>
            </a:r>
            <a:r>
              <a:rPr kumimoji="1" lang="zh-TW" alt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軟正黑體" panose="020B0604030504040204" pitchFamily="34" charset="-120"/>
                <a:cs typeface="+mn-cs"/>
              </a:rPr>
              <a:t>小蜜蜂手偶</a:t>
            </a:r>
          </a:p>
        </p:txBody>
      </p:sp>
      <p:sp>
        <p:nvSpPr>
          <p:cNvPr id="14" name="矩形 13"/>
          <p:cNvSpPr/>
          <p:nvPr/>
        </p:nvSpPr>
        <p:spPr>
          <a:xfrm>
            <a:off x="5580112" y="2433100"/>
            <a:ext cx="2932015" cy="60631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軟正黑體" panose="020B0604030504040204" pitchFamily="34" charset="-120"/>
                <a:cs typeface="+mn-cs"/>
              </a:rPr>
              <a:t>可以睡覺了嗎</a:t>
            </a:r>
            <a:r>
              <a:rPr kumimoji="1" lang="en-US" altLang="zh-TW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軟正黑體" panose="020B0604030504040204" pitchFamily="34" charset="-120"/>
                <a:cs typeface="+mn-cs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軟正黑體" panose="020B0604030504040204" pitchFamily="34" charset="-120"/>
                <a:cs typeface="+mn-cs"/>
              </a:rPr>
              <a:t>親子手作</a:t>
            </a:r>
            <a:r>
              <a:rPr kumimoji="1" lang="en-US" altLang="zh-TW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軟正黑體" panose="020B0604030504040204" pitchFamily="34" charset="-120"/>
                <a:cs typeface="+mn-cs"/>
              </a:rPr>
              <a:t>-</a:t>
            </a:r>
            <a:r>
              <a:rPr kumimoji="1" lang="zh-TW" alt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軟正黑體" panose="020B0604030504040204" pitchFamily="34" charset="-120"/>
                <a:cs typeface="+mn-cs"/>
              </a:rPr>
              <a:t>動物熱縮夾式</a:t>
            </a:r>
          </a:p>
        </p:txBody>
      </p:sp>
      <p:sp>
        <p:nvSpPr>
          <p:cNvPr id="13" name="矩形 12"/>
          <p:cNvSpPr/>
          <p:nvPr/>
        </p:nvSpPr>
        <p:spPr>
          <a:xfrm>
            <a:off x="5633548" y="5558340"/>
            <a:ext cx="2754876" cy="6069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軟正黑體" panose="020B0604030504040204" pitchFamily="34" charset="-120"/>
                <a:cs typeface="+mn-cs"/>
              </a:rPr>
              <a:t>停、看、聽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軟正黑體" panose="020B0604030504040204" pitchFamily="34" charset="-120"/>
                <a:cs typeface="+mn-cs"/>
              </a:rPr>
              <a:t>親子手作</a:t>
            </a:r>
            <a:r>
              <a:rPr kumimoji="1" lang="en-US" altLang="zh-TW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軟正黑體" panose="020B0604030504040204" pitchFamily="34" charset="-120"/>
                <a:cs typeface="+mn-cs"/>
              </a:rPr>
              <a:t>-</a:t>
            </a:r>
            <a:r>
              <a:rPr kumimoji="1" lang="zh-TW" alt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軟正黑體" panose="020B0604030504040204" pitchFamily="34" charset="-120"/>
                <a:cs typeface="+mn-cs"/>
              </a:rPr>
              <a:t>蛋糕毛巾</a:t>
            </a:r>
          </a:p>
        </p:txBody>
      </p:sp>
    </p:spTree>
    <p:extLst>
      <p:ext uri="{BB962C8B-B14F-4D97-AF65-F5344CB8AC3E}">
        <p14:creationId xmlns:p14="http://schemas.microsoft.com/office/powerpoint/2010/main" val="399888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984956" y="836712"/>
            <a:ext cx="315904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頭城家商</a:t>
            </a:r>
            <a:endParaRPr lang="en-US" altLang="zh-TW" sz="2400" b="1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中道高中</a:t>
            </a:r>
            <a:endParaRPr lang="en-US" altLang="zh-TW" sz="2400" b="1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宜蘭高商</a:t>
            </a:r>
            <a:endParaRPr lang="en-US" altLang="zh-TW" sz="2400" b="1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慧燈高中</a:t>
            </a:r>
            <a:endParaRPr lang="en-US" altLang="zh-TW" sz="2400" b="1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宜蘭高中</a:t>
            </a:r>
            <a:endParaRPr lang="en-US" altLang="zh-TW" sz="2400" b="1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蘭陽女中</a:t>
            </a:r>
            <a:endParaRPr lang="en-US" altLang="zh-TW" sz="2400" b="1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 smtClean="0">
                <a:solidFill>
                  <a:srgbClr val="3399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sz="2400" b="1" dirty="0" smtClean="0">
                <a:solidFill>
                  <a:srgbClr val="3399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羅東高中</a:t>
            </a:r>
            <a:endParaRPr lang="en-US" altLang="zh-TW" sz="2400" b="1" dirty="0" smtClean="0">
              <a:solidFill>
                <a:srgbClr val="3399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 smtClean="0">
                <a:solidFill>
                  <a:srgbClr val="3399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8.</a:t>
            </a:r>
            <a:r>
              <a:rPr lang="zh-TW" altLang="en-US" sz="2400" b="1" dirty="0" smtClean="0">
                <a:solidFill>
                  <a:srgbClr val="3399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羅東高工</a:t>
            </a:r>
            <a:endParaRPr lang="en-US" altLang="zh-TW" sz="2400" b="1" dirty="0" smtClean="0">
              <a:solidFill>
                <a:srgbClr val="3399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 smtClean="0">
                <a:solidFill>
                  <a:srgbClr val="3399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9.</a:t>
            </a:r>
            <a:r>
              <a:rPr lang="zh-TW" altLang="en-US" sz="2400" b="1" dirty="0" smtClean="0">
                <a:solidFill>
                  <a:srgbClr val="3399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羅東高商</a:t>
            </a:r>
            <a:endParaRPr lang="en-US" altLang="zh-TW" sz="2400" b="1" dirty="0" smtClean="0">
              <a:solidFill>
                <a:srgbClr val="3399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 smtClean="0">
                <a:solidFill>
                  <a:srgbClr val="3399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10.</a:t>
            </a:r>
            <a:r>
              <a:rPr lang="zh-TW" altLang="en-US" sz="2400" b="1" dirty="0" smtClean="0">
                <a:solidFill>
                  <a:srgbClr val="3399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蘇澳海事</a:t>
            </a:r>
            <a:endParaRPr lang="en-US" altLang="zh-TW" sz="2400" b="1" dirty="0" smtClean="0">
              <a:solidFill>
                <a:srgbClr val="3399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 smtClean="0">
                <a:solidFill>
                  <a:srgbClr val="3399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11.</a:t>
            </a:r>
            <a:r>
              <a:rPr lang="zh-TW" altLang="en-US" sz="2400" b="1" dirty="0" smtClean="0">
                <a:solidFill>
                  <a:srgbClr val="3399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南澳高中</a:t>
            </a:r>
            <a:endParaRPr lang="en-US" altLang="zh-TW" sz="2400" b="1" dirty="0" smtClean="0">
              <a:solidFill>
                <a:srgbClr val="3399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 smtClean="0">
                <a:solidFill>
                  <a:srgbClr val="3399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12.</a:t>
            </a:r>
            <a:r>
              <a:rPr lang="zh-TW" altLang="en-US" sz="2400" b="1" dirty="0" smtClean="0">
                <a:solidFill>
                  <a:srgbClr val="3399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慈心高中</a:t>
            </a:r>
            <a:endParaRPr lang="en-US" altLang="zh-TW" sz="2400" b="1" dirty="0" smtClean="0">
              <a:solidFill>
                <a:srgbClr val="3399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13.</a:t>
            </a:r>
            <a:r>
              <a:rPr lang="zh-TW" alt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聖母醫護管理專科</a:t>
            </a:r>
            <a:endParaRPr lang="en-US" altLang="zh-TW" sz="24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14.</a:t>
            </a:r>
            <a:r>
              <a:rPr lang="zh-TW" alt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耕莘健康管理專科</a:t>
            </a:r>
            <a:endParaRPr lang="zh-TW" altLang="en-US" sz="2400" b="1" dirty="0">
              <a:solidFill>
                <a:schemeClr val="accent2">
                  <a:lumMod val="60000"/>
                  <a:lumOff val="4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0" y="-43542"/>
            <a:ext cx="5956670" cy="6901542"/>
            <a:chOff x="0" y="-43542"/>
            <a:chExt cx="5956670" cy="6901542"/>
          </a:xfrm>
        </p:grpSpPr>
        <p:grpSp>
          <p:nvGrpSpPr>
            <p:cNvPr id="10" name="群組 9"/>
            <p:cNvGrpSpPr/>
            <p:nvPr/>
          </p:nvGrpSpPr>
          <p:grpSpPr>
            <a:xfrm>
              <a:off x="0" y="-43542"/>
              <a:ext cx="5956670" cy="6901542"/>
              <a:chOff x="0" y="-43542"/>
              <a:chExt cx="5956670" cy="6901542"/>
            </a:xfrm>
          </p:grpSpPr>
          <p:grpSp>
            <p:nvGrpSpPr>
              <p:cNvPr id="2" name="群組 1"/>
              <p:cNvGrpSpPr/>
              <p:nvPr/>
            </p:nvGrpSpPr>
            <p:grpSpPr>
              <a:xfrm>
                <a:off x="0" y="-43542"/>
                <a:ext cx="5956670" cy="6901542"/>
                <a:chOff x="63500" y="0"/>
                <a:chExt cx="5849166" cy="6782747"/>
              </a:xfrm>
            </p:grpSpPr>
            <p:pic>
              <p:nvPicPr>
                <p:cNvPr id="3" name="圖片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3500" y="0"/>
                  <a:ext cx="5849166" cy="6782747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4" name="圓角矩形 3"/>
                <p:cNvSpPr/>
                <p:nvPr/>
              </p:nvSpPr>
              <p:spPr>
                <a:xfrm>
                  <a:off x="4800600" y="5188763"/>
                  <a:ext cx="1112066" cy="1593984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9" name="群組 8"/>
              <p:cNvGrpSpPr/>
              <p:nvPr/>
            </p:nvGrpSpPr>
            <p:grpSpPr>
              <a:xfrm>
                <a:off x="4227086" y="3787282"/>
                <a:ext cx="504035" cy="276999"/>
                <a:chOff x="4227086" y="3787282"/>
                <a:chExt cx="504035" cy="276999"/>
              </a:xfrm>
            </p:grpSpPr>
            <p:sp>
              <p:nvSpPr>
                <p:cNvPr id="7" name="橢圓 6"/>
                <p:cNvSpPr>
                  <a:spLocks noChangeAspect="1"/>
                </p:cNvSpPr>
                <p:nvPr/>
              </p:nvSpPr>
              <p:spPr>
                <a:xfrm>
                  <a:off x="4551121" y="3789040"/>
                  <a:ext cx="180000" cy="180020"/>
                </a:xfrm>
                <a:prstGeom prst="ellipse">
                  <a:avLst/>
                </a:prstGeom>
                <a:solidFill>
                  <a:srgbClr val="00FCC5"/>
                </a:solidFill>
                <a:ln w="63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" name="文字方塊 7"/>
                <p:cNvSpPr txBox="1"/>
                <p:nvPr/>
              </p:nvSpPr>
              <p:spPr>
                <a:xfrm>
                  <a:off x="4227086" y="3787282"/>
                  <a:ext cx="43204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TW" sz="1200" b="1" dirty="0" smtClean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12</a:t>
                  </a:r>
                  <a:endParaRPr lang="zh-TW" altLang="en-US" sz="1200" b="1" dirty="0">
                    <a:solidFill>
                      <a:schemeClr val="bg1"/>
                    </a:solidFill>
                    <a:latin typeface="Arial Black" panose="020B0A04020102020204" pitchFamily="34" charset="0"/>
                  </a:endParaRPr>
                </a:p>
              </p:txBody>
            </p:sp>
          </p:grpSp>
        </p:grpSp>
        <p:sp>
          <p:nvSpPr>
            <p:cNvPr id="11" name="文字方塊 10"/>
            <p:cNvSpPr txBox="1"/>
            <p:nvPr/>
          </p:nvSpPr>
          <p:spPr>
            <a:xfrm>
              <a:off x="4522833" y="3677700"/>
              <a:ext cx="416575" cy="30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.</a:t>
              </a:r>
              <a:endParaRPr lang="zh-TW" altLang="en-US" sz="16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5" name="橢圓 14"/>
          <p:cNvSpPr>
            <a:spLocks noChangeAspect="1"/>
          </p:cNvSpPr>
          <p:nvPr/>
        </p:nvSpPr>
        <p:spPr>
          <a:xfrm>
            <a:off x="3373594" y="3068960"/>
            <a:ext cx="180000" cy="180020"/>
          </a:xfrm>
          <a:prstGeom prst="ellipse">
            <a:avLst/>
          </a:prstGeom>
          <a:solidFill>
            <a:srgbClr val="EF48C9"/>
          </a:solidFill>
          <a:ln w="63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>
            <a:spLocks noChangeAspect="1"/>
          </p:cNvSpPr>
          <p:nvPr/>
        </p:nvSpPr>
        <p:spPr>
          <a:xfrm>
            <a:off x="3491880" y="3068960"/>
            <a:ext cx="180000" cy="180020"/>
          </a:xfrm>
          <a:prstGeom prst="ellipse">
            <a:avLst/>
          </a:prstGeom>
          <a:solidFill>
            <a:srgbClr val="EF48C9"/>
          </a:solidFill>
          <a:ln w="63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401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6793">
            <a:off x="-317445" y="4196641"/>
            <a:ext cx="9834376" cy="1777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/>
          <p:cNvSpPr/>
          <p:nvPr/>
        </p:nvSpPr>
        <p:spPr>
          <a:xfrm rot="21045422">
            <a:off x="70711" y="3831881"/>
            <a:ext cx="428835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chemeClr val="bg1"/>
                </a:solidFill>
                <a:latin typeface="+mn-ea"/>
                <a:cs typeface="微軟正黑體" panose="020B0604030504040204" pitchFamily="34" charset="-120"/>
              </a:rPr>
              <a:t>111</a:t>
            </a:r>
            <a:r>
              <a:rPr lang="zh-TW" altLang="en-US" sz="4000" b="1" dirty="0" smtClean="0">
                <a:solidFill>
                  <a:schemeClr val="bg1"/>
                </a:solidFill>
                <a:latin typeface="+mn-ea"/>
                <a:cs typeface="微軟正黑體" panose="020B0604030504040204" pitchFamily="34" charset="-120"/>
              </a:rPr>
              <a:t>學年</a:t>
            </a:r>
            <a:r>
              <a:rPr lang="zh-TW" altLang="en-US" sz="4000" b="1" dirty="0">
                <a:solidFill>
                  <a:schemeClr val="bg1"/>
                </a:solidFill>
                <a:latin typeface="+mn-ea"/>
                <a:cs typeface="微軟正黑體" panose="020B0604030504040204" pitchFamily="34" charset="-120"/>
              </a:rPr>
              <a:t>度</a:t>
            </a:r>
          </a:p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+mn-ea"/>
                <a:cs typeface="微軟正黑體" panose="020B0604030504040204" pitchFamily="34" charset="-120"/>
              </a:rPr>
              <a:t>服美畢業成果聯展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292148"/>
            <a:ext cx="1671116" cy="1166710"/>
          </a:xfrm>
          <a:prstGeom prst="rect">
            <a:avLst/>
          </a:prstGeom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251520" y="5643150"/>
            <a:ext cx="3333836" cy="1146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kumimoji="0"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凡事都要追求真相</a:t>
            </a:r>
            <a:r>
              <a:rPr kumimoji="0"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0"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0"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真相就在圖片裡！</a:t>
            </a:r>
          </a:p>
        </p:txBody>
      </p:sp>
      <p:sp>
        <p:nvSpPr>
          <p:cNvPr id="13" name="矩形 12"/>
          <p:cNvSpPr/>
          <p:nvPr/>
        </p:nvSpPr>
        <p:spPr>
          <a:xfrm>
            <a:off x="5449909" y="6020527"/>
            <a:ext cx="2970900" cy="3909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流行服飾科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2143" y="3154252"/>
            <a:ext cx="2801130" cy="281137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" r="5326" b="31288"/>
          <a:stretch/>
        </p:blipFill>
        <p:spPr>
          <a:xfrm>
            <a:off x="395536" y="550781"/>
            <a:ext cx="2668913" cy="2724984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446692" y="3408442"/>
            <a:ext cx="1949135" cy="4406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2022</a:t>
            </a:r>
            <a:r>
              <a:rPr lang="zh-TW" altLang="en-US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衣綺解瘋</a:t>
            </a:r>
            <a:endParaRPr lang="zh-TW" altLang="en-US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7904" y="573514"/>
            <a:ext cx="4325811" cy="2515343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6890832" y="2385011"/>
            <a:ext cx="1702441" cy="3909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美容</a:t>
            </a:r>
            <a:r>
              <a:rPr lang="zh-TW" altLang="en-US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科</a:t>
            </a:r>
            <a:endParaRPr lang="zh-TW" altLang="en-US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171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446" flipH="1">
            <a:off x="912360" y="3200021"/>
            <a:ext cx="7576465" cy="1777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/>
          <p:cNvSpPr/>
          <p:nvPr/>
        </p:nvSpPr>
        <p:spPr>
          <a:xfrm rot="268929" flipH="1">
            <a:off x="1119270" y="3331720"/>
            <a:ext cx="32624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4000" b="1" dirty="0">
                <a:solidFill>
                  <a:schemeClr val="bg1"/>
                </a:solidFill>
                <a:latin typeface="+mn-ea"/>
                <a:cs typeface="微軟正黑體" panose="020B0604030504040204" pitchFamily="34" charset="-120"/>
              </a:rPr>
              <a:t>110</a:t>
            </a:r>
            <a:r>
              <a:rPr lang="zh-TW" altLang="en-US" sz="4000" b="1" dirty="0">
                <a:solidFill>
                  <a:schemeClr val="bg1"/>
                </a:solidFill>
                <a:latin typeface="+mn-ea"/>
                <a:cs typeface="微軟正黑體" panose="020B0604030504040204" pitchFamily="34" charset="-120"/>
              </a:rPr>
              <a:t>學年度</a:t>
            </a:r>
            <a:endParaRPr lang="en-US" altLang="zh-TW" sz="4000" b="1" dirty="0">
              <a:solidFill>
                <a:schemeClr val="bg1"/>
              </a:solidFill>
              <a:latin typeface="+mn-ea"/>
              <a:cs typeface="微軟正黑體" panose="020B0604030504040204" pitchFamily="34" charset="-120"/>
            </a:endParaRPr>
          </a:p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+mn-ea"/>
                <a:cs typeface="微軟正黑體" panose="020B0604030504040204" pitchFamily="34" charset="-120"/>
              </a:rPr>
              <a:t>七科聯展活動</a:t>
            </a:r>
            <a:endParaRPr lang="en-US" altLang="zh-TW" sz="4000" b="1" dirty="0">
              <a:solidFill>
                <a:schemeClr val="bg1"/>
              </a:solidFill>
              <a:latin typeface="+mn-ea"/>
              <a:cs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214">
            <a:off x="6729187" y="1772535"/>
            <a:ext cx="2292048" cy="1600221"/>
          </a:xfrm>
          <a:prstGeom prst="rect">
            <a:avLst/>
          </a:prstGeom>
        </p:spPr>
      </p:pic>
      <p:sp>
        <p:nvSpPr>
          <p:cNvPr id="12" name="標題 1"/>
          <p:cNvSpPr txBox="1">
            <a:spLocks/>
          </p:cNvSpPr>
          <p:nvPr/>
        </p:nvSpPr>
        <p:spPr>
          <a:xfrm>
            <a:off x="5313179" y="907049"/>
            <a:ext cx="3333836" cy="1146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kumimoji="0"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kumimoji="0"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凡事都要追求真相</a:t>
            </a:r>
            <a:r>
              <a:rPr kumimoji="0"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0"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0"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真相就在圖片裡！</a:t>
            </a:r>
          </a:p>
        </p:txBody>
      </p:sp>
      <p:pic>
        <p:nvPicPr>
          <p:cNvPr id="8" name="圖片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40026">
            <a:off x="1073602" y="411010"/>
            <a:ext cx="3878262" cy="266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圖片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28237">
            <a:off x="4758643" y="3864734"/>
            <a:ext cx="3693972" cy="2812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754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6793">
            <a:off x="-257778" y="3156487"/>
            <a:ext cx="8688313" cy="1777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/>
          <p:cNvSpPr/>
          <p:nvPr/>
        </p:nvSpPr>
        <p:spPr>
          <a:xfrm rot="21045422">
            <a:off x="70711" y="3831881"/>
            <a:ext cx="428835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109</a:t>
            </a: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學年度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服美畢業成果聯展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292148"/>
            <a:ext cx="1671116" cy="1166710"/>
          </a:xfrm>
          <a:prstGeom prst="rect">
            <a:avLst/>
          </a:prstGeom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251520" y="5643150"/>
            <a:ext cx="3333836" cy="1146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凡事都要追求真相</a:t>
            </a:r>
            <a:r>
              <a:rPr kumimoji="0" lang="en-US" altLang="zh-TW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/>
            </a:r>
            <a:br>
              <a:rPr kumimoji="0" lang="en-US" altLang="zh-TW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</a:br>
            <a:r>
              <a:rPr kumimoji="0" lang="zh-TW" altLang="en-US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　　真相就在圖片裡！</a:t>
            </a:r>
          </a:p>
        </p:txBody>
      </p:sp>
      <p:pic>
        <p:nvPicPr>
          <p:cNvPr id="16" name="圖片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7420">
            <a:off x="531543" y="595136"/>
            <a:ext cx="4085924" cy="2761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矩形 14"/>
          <p:cNvSpPr/>
          <p:nvPr/>
        </p:nvSpPr>
        <p:spPr>
          <a:xfrm>
            <a:off x="752401" y="3039410"/>
            <a:ext cx="1690148" cy="4566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軟正黑體" panose="020B0604030504040204" pitchFamily="34" charset="-120"/>
                <a:cs typeface="+mn-cs"/>
              </a:rPr>
              <a:t>美容科</a:t>
            </a: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5929">
            <a:off x="4523742" y="3272364"/>
            <a:ext cx="4037577" cy="2613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矩形 12"/>
          <p:cNvSpPr/>
          <p:nvPr/>
        </p:nvSpPr>
        <p:spPr>
          <a:xfrm>
            <a:off x="5633548" y="5558341"/>
            <a:ext cx="2970900" cy="3909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軟正黑體" panose="020B0604030504040204" pitchFamily="34" charset="-120"/>
                <a:cs typeface="+mn-cs"/>
              </a:rPr>
              <a:t>流行服飾科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2822">
            <a:off x="5044888" y="232612"/>
            <a:ext cx="2995284" cy="2435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矩形 13"/>
          <p:cNvSpPr/>
          <p:nvPr/>
        </p:nvSpPr>
        <p:spPr>
          <a:xfrm>
            <a:off x="5980875" y="2441701"/>
            <a:ext cx="2531252" cy="4406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軟正黑體" panose="020B0604030504040204" pitchFamily="34" charset="-120"/>
                <a:cs typeface="+mn-cs"/>
              </a:rPr>
              <a:t>2020</a:t>
            </a:r>
            <a:r>
              <a:rPr kumimoji="1" lang="zh-TW" alt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軟正黑體" panose="020B0604030504040204" pitchFamily="34" charset="-120"/>
                <a:cs typeface="+mn-cs"/>
              </a:rPr>
              <a:t>玩美舞裝</a:t>
            </a:r>
          </a:p>
        </p:txBody>
      </p:sp>
    </p:spTree>
    <p:extLst>
      <p:ext uri="{BB962C8B-B14F-4D97-AF65-F5344CB8AC3E}">
        <p14:creationId xmlns:p14="http://schemas.microsoft.com/office/powerpoint/2010/main" val="149758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6793">
            <a:off x="-257778" y="3156487"/>
            <a:ext cx="8688313" cy="1777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/>
          <p:cNvSpPr/>
          <p:nvPr/>
        </p:nvSpPr>
        <p:spPr>
          <a:xfrm rot="21045422">
            <a:off x="583673" y="3831881"/>
            <a:ext cx="32624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4000" b="1" dirty="0">
                <a:solidFill>
                  <a:schemeClr val="bg1"/>
                </a:solidFill>
                <a:latin typeface="+mn-ea"/>
                <a:cs typeface="微軟正黑體" panose="020B0604030504040204" pitchFamily="34" charset="-120"/>
              </a:rPr>
              <a:t>75</a:t>
            </a:r>
            <a:r>
              <a:rPr lang="zh-TW" altLang="en-US" sz="4000" b="1" dirty="0">
                <a:solidFill>
                  <a:schemeClr val="bg1"/>
                </a:solidFill>
                <a:latin typeface="+mn-ea"/>
                <a:cs typeface="微軟正黑體" panose="020B0604030504040204" pitchFamily="34" charset="-120"/>
              </a:rPr>
              <a:t>週年校慶</a:t>
            </a:r>
          </a:p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+mn-ea"/>
                <a:cs typeface="微軟正黑體" panose="020B0604030504040204" pitchFamily="34" charset="-120"/>
              </a:rPr>
              <a:t>群科成果聯展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292148"/>
            <a:ext cx="1671116" cy="1166710"/>
          </a:xfrm>
          <a:prstGeom prst="rect">
            <a:avLst/>
          </a:prstGeom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251520" y="5643150"/>
            <a:ext cx="3333836" cy="1146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kumimoji="0"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凡事都要追求真相</a:t>
            </a:r>
            <a:r>
              <a:rPr kumimoji="0"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0"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0"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真相就在圖片裡！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3911">
            <a:off x="309822" y="565920"/>
            <a:ext cx="3805578" cy="2854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487">
            <a:off x="4494642" y="3349917"/>
            <a:ext cx="4095775" cy="3071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矩形 14"/>
          <p:cNvSpPr/>
          <p:nvPr/>
        </p:nvSpPr>
        <p:spPr>
          <a:xfrm>
            <a:off x="752401" y="3039410"/>
            <a:ext cx="1690148" cy="4566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幼兒保育科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8892">
            <a:off x="4522125" y="118671"/>
            <a:ext cx="3556664" cy="2667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矩形 12"/>
          <p:cNvSpPr/>
          <p:nvPr/>
        </p:nvSpPr>
        <p:spPr>
          <a:xfrm>
            <a:off x="5633548" y="5558341"/>
            <a:ext cx="2970900" cy="3909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資料處理科</a:t>
            </a:r>
          </a:p>
        </p:txBody>
      </p:sp>
      <p:sp>
        <p:nvSpPr>
          <p:cNvPr id="14" name="矩形 13"/>
          <p:cNvSpPr/>
          <p:nvPr/>
        </p:nvSpPr>
        <p:spPr>
          <a:xfrm>
            <a:off x="5986064" y="2598798"/>
            <a:ext cx="2531252" cy="4406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美容科</a:t>
            </a:r>
          </a:p>
        </p:txBody>
      </p:sp>
    </p:spTree>
    <p:extLst>
      <p:ext uri="{BB962C8B-B14F-4D97-AF65-F5344CB8AC3E}">
        <p14:creationId xmlns:p14="http://schemas.microsoft.com/office/powerpoint/2010/main" val="32769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6793">
            <a:off x="846626" y="3065817"/>
            <a:ext cx="7576465" cy="1777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/>
          <p:cNvSpPr/>
          <p:nvPr/>
        </p:nvSpPr>
        <p:spPr>
          <a:xfrm rot="21045422">
            <a:off x="947790" y="3964384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+mn-ea"/>
                <a:cs typeface="微軟正黑體" panose="020B0604030504040204" pitchFamily="34" charset="-120"/>
              </a:rPr>
              <a:t>國中職涯試探</a:t>
            </a:r>
            <a:endParaRPr lang="en-US" altLang="zh-TW" sz="4000" b="1" dirty="0">
              <a:solidFill>
                <a:schemeClr val="bg1"/>
              </a:solidFill>
              <a:latin typeface="+mn-ea"/>
              <a:cs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292148"/>
            <a:ext cx="1671116" cy="1166710"/>
          </a:xfrm>
          <a:prstGeom prst="rect">
            <a:avLst/>
          </a:prstGeom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251520" y="5643150"/>
            <a:ext cx="3333836" cy="1146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kumimoji="0"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凡事都要追求真相</a:t>
            </a:r>
            <a:r>
              <a:rPr kumimoji="0"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0"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0"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真相就在圖片裡！</a:t>
            </a:r>
          </a:p>
        </p:txBody>
      </p:sp>
      <p:pic>
        <p:nvPicPr>
          <p:cNvPr id="18" name="圖片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065197">
            <a:off x="511294" y="613591"/>
            <a:ext cx="4021746" cy="2737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矩形 14"/>
          <p:cNvSpPr/>
          <p:nvPr/>
        </p:nvSpPr>
        <p:spPr>
          <a:xfrm>
            <a:off x="752400" y="3187433"/>
            <a:ext cx="2451447" cy="40800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美容科</a:t>
            </a:r>
            <a:r>
              <a:rPr lang="en-US" altLang="zh-TW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zh-TW" alt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傷妝體驗</a:t>
            </a:r>
          </a:p>
        </p:txBody>
      </p:sp>
      <p:pic>
        <p:nvPicPr>
          <p:cNvPr id="19" name="圖片 1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29">
            <a:off x="4960586" y="450815"/>
            <a:ext cx="3090534" cy="2257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矩形 13"/>
          <p:cNvSpPr/>
          <p:nvPr/>
        </p:nvSpPr>
        <p:spPr>
          <a:xfrm>
            <a:off x="5633548" y="2624757"/>
            <a:ext cx="2376264" cy="3692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商經科</a:t>
            </a:r>
            <a:r>
              <a:rPr lang="en-US" altLang="zh-TW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zh-TW" alt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王牌店長</a:t>
            </a:r>
          </a:p>
        </p:txBody>
      </p:sp>
      <p:pic>
        <p:nvPicPr>
          <p:cNvPr id="20" name="圖片 1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972">
            <a:off x="4661816" y="3413735"/>
            <a:ext cx="3924000" cy="2745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矩形 12"/>
          <p:cNvSpPr/>
          <p:nvPr/>
        </p:nvSpPr>
        <p:spPr>
          <a:xfrm>
            <a:off x="6116834" y="5889657"/>
            <a:ext cx="2199582" cy="43204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流服科</a:t>
            </a:r>
            <a:r>
              <a:rPr lang="en-US" altLang="zh-TW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zh-TW" alt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彩繪手提袋</a:t>
            </a:r>
          </a:p>
        </p:txBody>
      </p:sp>
    </p:spTree>
    <p:extLst>
      <p:ext uri="{BB962C8B-B14F-4D97-AF65-F5344CB8AC3E}">
        <p14:creationId xmlns:p14="http://schemas.microsoft.com/office/powerpoint/2010/main" val="40400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446" flipH="1">
            <a:off x="912360" y="3200021"/>
            <a:ext cx="7576465" cy="1777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/>
          <p:cNvSpPr/>
          <p:nvPr/>
        </p:nvSpPr>
        <p:spPr>
          <a:xfrm rot="268929" flipH="1">
            <a:off x="1632230" y="3454830"/>
            <a:ext cx="223651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社區服務</a:t>
            </a:r>
            <a:endParaRPr kumimoji="1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/>
              <a:cs typeface="微軟正黑體" panose="020B0604030504040204" pitchFamily="34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聖方濟義剪</a:t>
            </a:r>
            <a:endParaRPr kumimoji="1" lang="zh-TW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/>
              <a:cs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214">
            <a:off x="6729187" y="1772535"/>
            <a:ext cx="2292048" cy="1600221"/>
          </a:xfrm>
          <a:prstGeom prst="rect">
            <a:avLst/>
          </a:prstGeom>
        </p:spPr>
      </p:pic>
      <p:sp>
        <p:nvSpPr>
          <p:cNvPr id="12" name="標題 1"/>
          <p:cNvSpPr txBox="1">
            <a:spLocks/>
          </p:cNvSpPr>
          <p:nvPr/>
        </p:nvSpPr>
        <p:spPr>
          <a:xfrm>
            <a:off x="5313179" y="907049"/>
            <a:ext cx="3333836" cy="1146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   </a:t>
            </a:r>
            <a:r>
              <a:rPr kumimoji="0" lang="zh-TW" altLang="en-US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凡事都要追求真相</a:t>
            </a:r>
            <a:r>
              <a:rPr kumimoji="0" lang="en-US" altLang="zh-TW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/>
            </a:r>
            <a:br>
              <a:rPr kumimoji="0" lang="en-US" altLang="zh-TW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</a:br>
            <a:r>
              <a:rPr kumimoji="0" lang="zh-TW" altLang="en-US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　　真相就在圖片裡！</a:t>
            </a:r>
          </a:p>
        </p:txBody>
      </p:sp>
      <p:pic>
        <p:nvPicPr>
          <p:cNvPr id="16" name="圖片 15"/>
          <p:cNvPicPr/>
          <p:nvPr/>
        </p:nvPicPr>
        <p:blipFill rotWithShape="1">
          <a:blip r:embed="rId5"/>
          <a:srcRect t="37947"/>
          <a:stretch/>
        </p:blipFill>
        <p:spPr bwMode="auto">
          <a:xfrm rot="272783">
            <a:off x="1116787" y="312879"/>
            <a:ext cx="4204021" cy="2680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圖片 16"/>
          <p:cNvPicPr/>
          <p:nvPr/>
        </p:nvPicPr>
        <p:blipFill rotWithShape="1">
          <a:blip r:embed="rId6"/>
          <a:srcRect b="26204"/>
          <a:stretch/>
        </p:blipFill>
        <p:spPr bwMode="auto">
          <a:xfrm rot="238857">
            <a:off x="4440076" y="3779551"/>
            <a:ext cx="3964479" cy="2560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918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7280078" cy="4404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6622">
            <a:off x="524233" y="368950"/>
            <a:ext cx="4169167" cy="20275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/>
          <p:cNvSpPr/>
          <p:nvPr/>
        </p:nvSpPr>
        <p:spPr>
          <a:xfrm rot="20536573">
            <a:off x="409460" y="480920"/>
            <a:ext cx="43262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多元活動</a:t>
            </a:r>
            <a:endParaRPr kumimoji="1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/>
              <a:cs typeface="微軟正黑體" panose="020B0604030504040204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名稱：手理創價</a:t>
            </a: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-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電腦再生營隊</a:t>
            </a:r>
            <a:endParaRPr kumimoji="1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/>
              <a:cs typeface="微軟正黑體" panose="020B0604030504040204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內容：電腦活化，並捐贈給</a:t>
            </a:r>
            <a:endParaRPr kumimoji="1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/>
              <a:cs typeface="微軟正黑體" panose="020B0604030504040204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頭城、興中、中華國中。</a:t>
            </a:r>
            <a:endParaRPr kumimoji="1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/>
              <a:cs typeface="微軟正黑體" panose="020B0604030504040204" pitchFamily="34" charset="-120"/>
            </a:endParaRPr>
          </a:p>
        </p:txBody>
      </p:sp>
      <p:pic>
        <p:nvPicPr>
          <p:cNvPr id="11" name="圖片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405">
            <a:off x="5641898" y="569838"/>
            <a:ext cx="3289671" cy="312603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5806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6793">
            <a:off x="846626" y="3065817"/>
            <a:ext cx="7576465" cy="1777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/>
          <p:cNvSpPr/>
          <p:nvPr/>
        </p:nvSpPr>
        <p:spPr>
          <a:xfrm rot="21045422">
            <a:off x="1460747" y="3964384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多元活動</a:t>
            </a:r>
            <a:endParaRPr kumimoji="1" lang="zh-TW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/>
              <a:cs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292148"/>
            <a:ext cx="1671116" cy="1166710"/>
          </a:xfrm>
          <a:prstGeom prst="rect">
            <a:avLst/>
          </a:prstGeom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251520" y="5643150"/>
            <a:ext cx="3333836" cy="1146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凡事都要追求真相</a:t>
            </a:r>
            <a:r>
              <a:rPr kumimoji="0" lang="en-US" altLang="zh-TW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/>
            </a:r>
            <a:br>
              <a:rPr kumimoji="0" lang="en-US" altLang="zh-TW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</a:br>
            <a:r>
              <a:rPr kumimoji="0" lang="zh-TW" altLang="en-US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　　真相就在圖片裡！</a:t>
            </a:r>
          </a:p>
        </p:txBody>
      </p:sp>
      <p:pic>
        <p:nvPicPr>
          <p:cNvPr id="16" name="圖片 15" descr="G:\餐飲科活動\109.08.28支援宜蘭縣記者節慶祝大會茶會餐敘\IMG20200828123835_0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4488">
            <a:off x="534736" y="640155"/>
            <a:ext cx="4248000" cy="266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圖片 16" descr="C:\Users\餐飲科主任\Desktop\1091行動餐車\109.12.25 206餐車\timeline_20201225_12325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1382">
            <a:off x="4569892" y="3485788"/>
            <a:ext cx="4025560" cy="2723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圖片 21" descr="G:\215模餐\215模餐_201220_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1142">
            <a:off x="5156709" y="344418"/>
            <a:ext cx="2916000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矩形 14"/>
          <p:cNvSpPr/>
          <p:nvPr/>
        </p:nvSpPr>
        <p:spPr>
          <a:xfrm>
            <a:off x="752400" y="3203953"/>
            <a:ext cx="2667472" cy="39148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軟正黑體" panose="020B0604030504040204" pitchFamily="34" charset="-120"/>
                <a:cs typeface="+mn-cs"/>
              </a:rPr>
              <a:t>宜蘭縣記者節慶祝大會</a:t>
            </a:r>
          </a:p>
        </p:txBody>
      </p:sp>
      <p:sp>
        <p:nvSpPr>
          <p:cNvPr id="14" name="矩形 13"/>
          <p:cNvSpPr/>
          <p:nvPr/>
        </p:nvSpPr>
        <p:spPr>
          <a:xfrm>
            <a:off x="5580112" y="2433100"/>
            <a:ext cx="2932015" cy="60631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軟正黑體" panose="020B0604030504040204" pitchFamily="34" charset="-120"/>
                <a:cs typeface="+mn-cs"/>
              </a:rPr>
              <a:t>國中技藝成果展暨</a:t>
            </a:r>
            <a:endParaRPr kumimoji="1" lang="en-US" altLang="zh-TW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軟正黑體" panose="020B0604030504040204" pitchFamily="34" charset="-120"/>
                <a:cs typeface="+mn-cs"/>
              </a:rPr>
              <a:t>215</a:t>
            </a:r>
            <a:r>
              <a:rPr kumimoji="1" lang="zh-TW" alt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軟正黑體" panose="020B0604030504040204" pitchFamily="34" charset="-120"/>
                <a:cs typeface="+mn-cs"/>
              </a:rPr>
              <a:t>班模擬餐廳實習</a:t>
            </a:r>
          </a:p>
        </p:txBody>
      </p:sp>
      <p:sp>
        <p:nvSpPr>
          <p:cNvPr id="13" name="矩形 12"/>
          <p:cNvSpPr/>
          <p:nvPr/>
        </p:nvSpPr>
        <p:spPr>
          <a:xfrm>
            <a:off x="5633548" y="5805264"/>
            <a:ext cx="2754876" cy="36003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軟正黑體" panose="020B0604030504040204" pitchFamily="34" charset="-120"/>
                <a:cs typeface="+mn-cs"/>
              </a:rPr>
              <a:t>行動餐車實習</a:t>
            </a:r>
          </a:p>
        </p:txBody>
      </p:sp>
    </p:spTree>
    <p:extLst>
      <p:ext uri="{BB962C8B-B14F-4D97-AF65-F5344CB8AC3E}">
        <p14:creationId xmlns:p14="http://schemas.microsoft.com/office/powerpoint/2010/main" val="171769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" y="856891"/>
            <a:ext cx="9145276" cy="51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301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" y="476672"/>
            <a:ext cx="9145276" cy="552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29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內容版面配置區 4"/>
          <p:cNvSpPr>
            <a:spLocks noGrp="1"/>
          </p:cNvSpPr>
          <p:nvPr>
            <p:ph sz="half" idx="4294967295"/>
          </p:nvPr>
        </p:nvSpPr>
        <p:spPr>
          <a:xfrm>
            <a:off x="-26355" y="1520788"/>
            <a:ext cx="3431334" cy="381642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2500"/>
              </a:lnSpc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chemeClr val="bg1"/>
                </a:solidFill>
                <a:latin typeface="+mn-ea"/>
              </a:rPr>
              <a:t>地址：宜蘭縣頭城鎮新興路</a:t>
            </a:r>
            <a:r>
              <a:rPr lang="en-US" altLang="zh-TW" sz="2400" dirty="0">
                <a:solidFill>
                  <a:schemeClr val="bg1"/>
                </a:solidFill>
                <a:latin typeface="+mn-ea"/>
              </a:rPr>
              <a:t>111</a:t>
            </a:r>
            <a:r>
              <a:rPr lang="zh-TW" altLang="en-US" sz="2400" dirty="0">
                <a:solidFill>
                  <a:schemeClr val="bg1"/>
                </a:solidFill>
                <a:latin typeface="+mn-ea"/>
              </a:rPr>
              <a:t>號</a:t>
            </a:r>
            <a:endParaRPr lang="en-US" altLang="zh-TW" sz="2400" dirty="0">
              <a:solidFill>
                <a:schemeClr val="bg1"/>
              </a:solidFill>
              <a:latin typeface="+mn-ea"/>
            </a:endParaRPr>
          </a:p>
          <a:p>
            <a:pPr eaLnBrk="1" hangingPunct="1">
              <a:lnSpc>
                <a:spcPts val="2500"/>
              </a:lnSpc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chemeClr val="bg1"/>
                </a:solidFill>
                <a:latin typeface="+mn-ea"/>
              </a:rPr>
              <a:t>電話：</a:t>
            </a:r>
            <a:r>
              <a:rPr lang="en-US" altLang="zh-TW" sz="2400" dirty="0">
                <a:solidFill>
                  <a:schemeClr val="bg1"/>
                </a:solidFill>
                <a:latin typeface="+mn-ea"/>
              </a:rPr>
              <a:t>03-9771131</a:t>
            </a:r>
          </a:p>
          <a:p>
            <a:pPr eaLnBrk="1" hangingPunct="1">
              <a:lnSpc>
                <a:spcPts val="2500"/>
              </a:lnSpc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chemeClr val="bg1"/>
                </a:solidFill>
                <a:latin typeface="+mn-ea"/>
              </a:rPr>
              <a:t>位於宜蘭縣</a:t>
            </a:r>
            <a:r>
              <a:rPr lang="zh-TW" altLang="en-US" sz="2400" b="1" dirty="0">
                <a:solidFill>
                  <a:srgbClr val="FF0000"/>
                </a:solidFill>
                <a:latin typeface="+mn-ea"/>
              </a:rPr>
              <a:t>最北端</a:t>
            </a:r>
            <a:r>
              <a:rPr lang="zh-TW" altLang="en-US" sz="2400" dirty="0">
                <a:solidFill>
                  <a:schemeClr val="bg1"/>
                </a:solidFill>
                <a:latin typeface="+mn-ea"/>
              </a:rPr>
              <a:t>的鄉鎮頭城鎮。</a:t>
            </a:r>
            <a:endParaRPr lang="en-US" altLang="zh-TW" sz="2400" dirty="0">
              <a:solidFill>
                <a:schemeClr val="bg1"/>
              </a:solidFill>
              <a:latin typeface="+mn-ea"/>
            </a:endParaRPr>
          </a:p>
          <a:p>
            <a:pPr eaLnBrk="1" hangingPunct="1">
              <a:lnSpc>
                <a:spcPts val="2500"/>
              </a:lnSpc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chemeClr val="bg1"/>
                </a:solidFill>
                <a:latin typeface="+mn-ea"/>
              </a:rPr>
              <a:t>學校距火車站</a:t>
            </a:r>
            <a:r>
              <a:rPr lang="zh-TW" altLang="en-US" sz="2400" b="1" dirty="0">
                <a:solidFill>
                  <a:srgbClr val="FF0000"/>
                </a:solidFill>
                <a:latin typeface="+mn-ea"/>
              </a:rPr>
              <a:t>步行約</a:t>
            </a:r>
            <a:r>
              <a:rPr lang="en-US" altLang="zh-TW" sz="2400" b="1" dirty="0">
                <a:solidFill>
                  <a:srgbClr val="FF0000"/>
                </a:solidFill>
                <a:latin typeface="+mn-ea"/>
              </a:rPr>
              <a:t>10~12</a:t>
            </a:r>
            <a:r>
              <a:rPr lang="zh-TW" altLang="en-US" sz="2400" b="1" dirty="0">
                <a:solidFill>
                  <a:srgbClr val="FF0000"/>
                </a:solidFill>
                <a:latin typeface="+mn-ea"/>
              </a:rPr>
              <a:t>分鐘</a:t>
            </a:r>
            <a:r>
              <a:rPr lang="zh-TW" altLang="en-US" sz="2400" b="1" dirty="0">
                <a:solidFill>
                  <a:schemeClr val="bg1"/>
                </a:solidFill>
                <a:latin typeface="+mn-ea"/>
              </a:rPr>
              <a:t>。</a:t>
            </a:r>
            <a:endParaRPr lang="en-US" altLang="zh-TW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2189249" y="594983"/>
            <a:ext cx="4752528" cy="57606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kumimoji="0" lang="zh-TW" altLang="en-US" b="1" dirty="0">
                <a:solidFill>
                  <a:schemeClr val="bg1"/>
                </a:solidFill>
                <a:latin typeface="+mn-ea"/>
                <a:ea typeface="+mn-ea"/>
              </a:rPr>
              <a:t>頭城家商地理資訊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412776"/>
            <a:ext cx="5485755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627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" y="856891"/>
            <a:ext cx="9145276" cy="51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731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" y="856891"/>
            <a:ext cx="9145276" cy="51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805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75300" y="2526091"/>
            <a:ext cx="7489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微軟正黑體"/>
              </a:rPr>
              <a:t>含實技班</a:t>
            </a:r>
            <a:endParaRPr kumimoji="1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微軟正黑體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284008" y="3037112"/>
            <a:ext cx="7489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微軟正黑體"/>
              </a:rPr>
              <a:t>含實技班</a:t>
            </a:r>
            <a:endParaRPr kumimoji="1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微軟正黑體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261029" y="3039769"/>
            <a:ext cx="7489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微軟正黑體"/>
              </a:rPr>
              <a:t>含實技班</a:t>
            </a:r>
            <a:endParaRPr kumimoji="1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微軟正黑體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62" y="2060714"/>
            <a:ext cx="9243574" cy="30492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6" name="矩形 25"/>
          <p:cNvSpPr/>
          <p:nvPr/>
        </p:nvSpPr>
        <p:spPr>
          <a:xfrm>
            <a:off x="992355" y="3238665"/>
            <a:ext cx="68135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      成為專業自信的</a:t>
            </a:r>
            <a:endParaRPr kumimoji="1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/>
              <a:cs typeface="微軟正黑體" panose="020B0604030504040204" pitchFamily="34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                  </a:t>
            </a:r>
            <a:r>
              <a:rPr kumimoji="1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/>
                <a:cs typeface="微軟正黑體" panose="020B0604030504040204" pitchFamily="34" charset="-120"/>
              </a:rPr>
              <a:t>技職人</a:t>
            </a:r>
            <a:endParaRPr kumimoji="1" lang="zh-TW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/>
              <a:cs typeface="微軟正黑體" panose="020B0604030504040204" pitchFamily="34" charset="-120"/>
            </a:endParaRPr>
          </a:p>
        </p:txBody>
      </p:sp>
      <p:pic>
        <p:nvPicPr>
          <p:cNvPr id="21" name="Picture 3" descr="G:\光賢的資料\1002\3月\招生宣導ppt(new)\更新版\男學生圖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80725">
            <a:off x="1947544" y="661464"/>
            <a:ext cx="1283213" cy="2147145"/>
          </a:xfrm>
          <a:prstGeom prst="rect">
            <a:avLst/>
          </a:prstGeom>
        </p:spPr>
      </p:pic>
      <p:pic>
        <p:nvPicPr>
          <p:cNvPr id="22" name="Picture 2" descr="G:\光賢的資料\1002\3月\招生宣導ppt(new)\更新版\女學生圖.png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60973" y="1019252"/>
            <a:ext cx="1062998" cy="179237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7" b="95021" l="9927" r="89982">
                        <a14:foregroundMark x1="25501" y1="28355" x2="25501" y2="28355"/>
                        <a14:foregroundMark x1="26503" y1="32726" x2="26503" y2="32726"/>
                        <a14:foregroundMark x1="22951" y1="34548" x2="27596" y2="23983"/>
                        <a14:foregroundMark x1="26138" y1="25804" x2="19126" y2="35701"/>
                        <a14:foregroundMark x1="20765" y1="38373" x2="29872" y2="42441"/>
                        <a14:foregroundMark x1="18306" y1="35823" x2="17851" y2="38494"/>
                        <a14:foregroundMark x1="19126" y1="40498" x2="28233" y2="43412"/>
                        <a14:foregroundMark x1="55282" y1="41044" x2="55464" y2="32544"/>
                        <a14:foregroundMark x1="34153" y1="22162" x2="44080" y2="27505"/>
                        <a14:foregroundMark x1="68397" y1="26533" x2="67304" y2="28172"/>
                        <a14:foregroundMark x1="74317" y1="29022" x2="78780" y2="42319"/>
                        <a14:foregroundMark x1="77322" y1="28476" x2="80237" y2="42441"/>
                        <a14:foregroundMark x1="79872" y1="43412" x2="67942" y2="45841"/>
                        <a14:foregroundMark x1="66940" y1="36673" x2="69217" y2="40073"/>
                        <a14:foregroundMark x1="77505" y1="29022" x2="79417" y2="36126"/>
                        <a14:foregroundMark x1="77960" y1="29630" x2="77687" y2="28780"/>
                        <a14:foregroundMark x1="78780" y1="29447" x2="80055" y2="31330"/>
                        <a14:foregroundMark x1="79417" y1="31998" x2="80874" y2="37644"/>
                        <a14:foregroundMark x1="80055" y1="38616" x2="80419" y2="41894"/>
                        <a14:foregroundMark x1="50751" y1="29349" x2="50751" y2="29349"/>
                        <a14:foregroundMark x1="50966" y1="26986" x2="50966" y2="26986"/>
                        <a14:foregroundMark x1="50322" y1="25770" x2="51395" y2="29420"/>
                        <a14:foregroundMark x1="50215" y1="26199" x2="50215" y2="26199"/>
                        <a14:foregroundMark x1="50322" y1="25268" x2="50322" y2="25268"/>
                        <a14:foregroundMark x1="26931" y1="24266" x2="24464" y2="25770"/>
                        <a14:foregroundMark x1="23712" y1="26485" x2="22639" y2="28919"/>
                        <a14:foregroundMark x1="22210" y1="29062" x2="19421" y2="32999"/>
                        <a14:foregroundMark x1="21030" y1="29707" x2="21030" y2="29707"/>
                        <a14:foregroundMark x1="21674" y1="28490" x2="21674" y2="28490"/>
                        <a14:foregroundMark x1="23712" y1="26843" x2="23712" y2="26843"/>
                        <a14:foregroundMark x1="26502" y1="34717" x2="26502" y2="34717"/>
                        <a14:foregroundMark x1="27361" y1="32283" x2="25536" y2="33930"/>
                        <a14:foregroundMark x1="25751" y1="34717" x2="24893" y2="35719"/>
                        <a14:backgroundMark x1="68348" y1="38941" x2="68348" y2="38941"/>
                        <a14:backgroundMark x1="54292" y1="28919" x2="54292" y2="28919"/>
                        <a14:backgroundMark x1="26931" y1="36220" x2="26931" y2="36220"/>
                        <a14:backgroundMark x1="26288" y1="34359" x2="28112" y2="37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690" y="908720"/>
            <a:ext cx="3867161" cy="580074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97" b="95811" l="21403" r="89982">
                        <a14:foregroundMark x1="41166" y1="27140" x2="41166" y2="27140"/>
                        <a14:foregroundMark x1="43078" y1="25865" x2="39526" y2="24712"/>
                        <a14:foregroundMark x1="38980" y1="24590" x2="34517" y2="29326"/>
                        <a14:foregroundMark x1="34517" y1="29994" x2="32058" y2="37341"/>
                        <a14:foregroundMark x1="31876" y1="38191" x2="32969" y2="42744"/>
                        <a14:foregroundMark x1="45355" y1="21129" x2="56740" y2="25197"/>
                        <a14:foregroundMark x1="78142" y1="28476" x2="72951" y2="35519"/>
                        <a14:foregroundMark x1="70128" y1="37826" x2="61931" y2="40134"/>
                        <a14:foregroundMark x1="56922" y1="14693" x2="56922" y2="14693"/>
                        <a14:foregroundMark x1="56557" y1="15543" x2="56557" y2="15543"/>
                        <a14:foregroundMark x1="53279" y1="46084" x2="53279" y2="46084"/>
                        <a14:foregroundMark x1="50237" y1="25908" x2="50237" y2="25908"/>
                        <a14:foregroundMark x1="61019" y1="29305" x2="61019" y2="29305"/>
                        <a14:foregroundMark x1="61848" y1="33254" x2="61848" y2="33254"/>
                        <a14:foregroundMark x1="77607" y1="31991" x2="77607" y2="31991"/>
                        <a14:foregroundMark x1="54265" y1="85308" x2="54265" y2="85308"/>
                        <a14:foregroundMark x1="62085" y1="36493" x2="62085" y2="36493"/>
                        <a14:foregroundMark x1="61019" y1="30490" x2="61019" y2="30490"/>
                        <a14:foregroundMark x1="61493" y1="32148" x2="61493" y2="32148"/>
                        <a14:backgroundMark x1="48934" y1="81991" x2="48934" y2="81991"/>
                        <a14:backgroundMark x1="48460" y1="83965" x2="48460" y2="83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212" y="1340768"/>
            <a:ext cx="3510533" cy="52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2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7"/>
            <a:ext cx="9144000" cy="5850429"/>
          </a:xfrm>
          <a:prstGeom prst="rect">
            <a:avLst/>
          </a:prstGeom>
        </p:spPr>
      </p:pic>
      <p:sp>
        <p:nvSpPr>
          <p:cNvPr id="15" name="六邊形 14"/>
          <p:cNvSpPr/>
          <p:nvPr/>
        </p:nvSpPr>
        <p:spPr>
          <a:xfrm>
            <a:off x="549593" y="1941875"/>
            <a:ext cx="1529308" cy="1376772"/>
          </a:xfrm>
          <a:prstGeom prst="hexagon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六邊形 16"/>
          <p:cNvSpPr/>
          <p:nvPr/>
        </p:nvSpPr>
        <p:spPr>
          <a:xfrm>
            <a:off x="1698314" y="439375"/>
            <a:ext cx="1529308" cy="1376772"/>
          </a:xfrm>
          <a:prstGeom prst="hexagon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3" descr="G:\光賢的資料\1002\3月\招生宣導ppt(new)\更新版\男學生圖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6003" y="1350297"/>
            <a:ext cx="727528" cy="884401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1779650" y="794372"/>
            <a:ext cx="141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普通科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746666" y="2156100"/>
            <a:ext cx="1172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</a:rPr>
              <a:t>多元發展</a:t>
            </a:r>
            <a:r>
              <a:rPr lang="en-US" altLang="zh-TW" b="1" dirty="0">
                <a:solidFill>
                  <a:schemeClr val="bg1"/>
                </a:solidFill>
              </a:rPr>
              <a:t>/</a:t>
            </a:r>
          </a:p>
          <a:p>
            <a:r>
              <a:rPr lang="zh-TW" altLang="en-US" b="1" dirty="0">
                <a:solidFill>
                  <a:schemeClr val="bg1"/>
                </a:solidFill>
              </a:rPr>
              <a:t>學術研究</a:t>
            </a:r>
            <a:r>
              <a:rPr lang="en-US" altLang="zh-TW" b="1" dirty="0">
                <a:solidFill>
                  <a:schemeClr val="bg1"/>
                </a:solidFill>
              </a:rPr>
              <a:t>/</a:t>
            </a:r>
          </a:p>
          <a:p>
            <a:r>
              <a:rPr lang="zh-TW" altLang="en-US" b="1" dirty="0">
                <a:solidFill>
                  <a:schemeClr val="bg1"/>
                </a:solidFill>
              </a:rPr>
              <a:t>人才</a:t>
            </a:r>
          </a:p>
        </p:txBody>
      </p:sp>
      <p:pic>
        <p:nvPicPr>
          <p:cNvPr id="22" name="Picture 2" descr="G:\光賢的資料\1002\3月\招生宣導ppt(new)\更新版\女學生圖.png"/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39142" y="23055"/>
            <a:ext cx="711819" cy="88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3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7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150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423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0" y="260648"/>
            <a:ext cx="4455647" cy="623731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806" y="246796"/>
            <a:ext cx="4247120" cy="623329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057" y="246796"/>
            <a:ext cx="4418032" cy="623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2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0" y="1219200"/>
            <a:ext cx="9144000" cy="4038601"/>
            <a:chOff x="0" y="2515344"/>
            <a:chExt cx="9144000" cy="4038601"/>
          </a:xfrm>
        </p:grpSpPr>
        <p:pic>
          <p:nvPicPr>
            <p:cNvPr id="25" name="Picture 2" descr="C:\Users\s\Desktop\校景精選照\洪0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2526188"/>
              <a:ext cx="6300192" cy="4022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群組 1"/>
            <p:cNvGrpSpPr/>
            <p:nvPr/>
          </p:nvGrpSpPr>
          <p:grpSpPr>
            <a:xfrm flipH="1">
              <a:off x="0" y="2515344"/>
              <a:ext cx="6516216" cy="4038601"/>
              <a:chOff x="2928549" y="3115511"/>
              <a:chExt cx="6228151" cy="3572138"/>
            </a:xfrm>
          </p:grpSpPr>
          <p:sp>
            <p:nvSpPr>
              <p:cNvPr id="10" name="五邊形 9"/>
              <p:cNvSpPr/>
              <p:nvPr/>
            </p:nvSpPr>
            <p:spPr>
              <a:xfrm flipH="1">
                <a:off x="6084168" y="3125104"/>
                <a:ext cx="3072532" cy="735943"/>
              </a:xfrm>
              <a:prstGeom prst="homePlate">
                <a:avLst/>
              </a:prstGeom>
              <a:solidFill>
                <a:srgbClr val="4DC6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微軟正黑體" panose="020B0604030504040204" pitchFamily="34" charset="-120"/>
                  </a:rPr>
                  <a:t>陶冶品格力</a:t>
                </a:r>
                <a:endParaRPr kumimoji="1" lang="zh-TW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微軟正黑體" panose="020B0604030504040204" pitchFamily="34" charset="-120"/>
                </a:endParaRPr>
              </a:p>
            </p:txBody>
          </p:sp>
          <p:sp>
            <p:nvSpPr>
              <p:cNvPr id="11" name="五邊形 10"/>
              <p:cNvSpPr/>
              <p:nvPr/>
            </p:nvSpPr>
            <p:spPr>
              <a:xfrm flipH="1">
                <a:off x="5580112" y="3842837"/>
                <a:ext cx="3576588" cy="693144"/>
              </a:xfrm>
              <a:prstGeom prst="homePlate">
                <a:avLst/>
              </a:prstGeom>
              <a:solidFill>
                <a:srgbClr val="C9DC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微軟正黑體" panose="020B0604030504040204" pitchFamily="34" charset="-120"/>
                  </a:rPr>
                  <a:t>激發創新力</a:t>
                </a:r>
                <a:endParaRPr kumimoji="1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2" name="五邊形 11"/>
              <p:cNvSpPr/>
              <p:nvPr/>
            </p:nvSpPr>
            <p:spPr>
              <a:xfrm flipH="1">
                <a:off x="5278994" y="4524568"/>
                <a:ext cx="3877705" cy="729145"/>
              </a:xfrm>
              <a:prstGeom prst="homePlate">
                <a:avLst/>
              </a:prstGeom>
              <a:solidFill>
                <a:srgbClr val="FEA9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微軟正黑體" panose="020B0604030504040204" pitchFamily="34" charset="-120"/>
                  </a:rPr>
                  <a:t>厚植合作力</a:t>
                </a:r>
              </a:p>
            </p:txBody>
          </p:sp>
          <p:sp>
            <p:nvSpPr>
              <p:cNvPr id="13" name="五邊形 12"/>
              <p:cNvSpPr/>
              <p:nvPr/>
            </p:nvSpPr>
            <p:spPr>
              <a:xfrm flipH="1">
                <a:off x="5088755" y="5240332"/>
                <a:ext cx="4067944" cy="695111"/>
              </a:xfrm>
              <a:prstGeom prst="homePlate">
                <a:avLst/>
              </a:prstGeom>
              <a:solidFill>
                <a:srgbClr val="EA6F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微軟正黑體" panose="020B0604030504040204" pitchFamily="34" charset="-120"/>
                  </a:rPr>
                  <a:t>提升行動力</a:t>
                </a:r>
              </a:p>
            </p:txBody>
          </p:sp>
          <p:sp>
            <p:nvSpPr>
              <p:cNvPr id="14" name="五邊形 13"/>
              <p:cNvSpPr/>
              <p:nvPr/>
            </p:nvSpPr>
            <p:spPr>
              <a:xfrm flipH="1">
                <a:off x="4960179" y="5917233"/>
                <a:ext cx="4196520" cy="767205"/>
              </a:xfrm>
              <a:custGeom>
                <a:avLst/>
                <a:gdLst>
                  <a:gd name="connsiteX0" fmla="*/ 0 w 4211960"/>
                  <a:gd name="connsiteY0" fmla="*/ 0 h 731212"/>
                  <a:gd name="connsiteX1" fmla="*/ 3846354 w 4211960"/>
                  <a:gd name="connsiteY1" fmla="*/ 0 h 731212"/>
                  <a:gd name="connsiteX2" fmla="*/ 4211960 w 4211960"/>
                  <a:gd name="connsiteY2" fmla="*/ 365606 h 731212"/>
                  <a:gd name="connsiteX3" fmla="*/ 3846354 w 4211960"/>
                  <a:gd name="connsiteY3" fmla="*/ 731212 h 731212"/>
                  <a:gd name="connsiteX4" fmla="*/ 0 w 4211960"/>
                  <a:gd name="connsiteY4" fmla="*/ 731212 h 731212"/>
                  <a:gd name="connsiteX5" fmla="*/ 0 w 4211960"/>
                  <a:gd name="connsiteY5" fmla="*/ 0 h 731212"/>
                  <a:gd name="connsiteX0" fmla="*/ 0 w 3846354"/>
                  <a:gd name="connsiteY0" fmla="*/ 0 h 731212"/>
                  <a:gd name="connsiteX1" fmla="*/ 3846354 w 3846354"/>
                  <a:gd name="connsiteY1" fmla="*/ 0 h 731212"/>
                  <a:gd name="connsiteX2" fmla="*/ 3529789 w 3846354"/>
                  <a:gd name="connsiteY2" fmla="*/ 205948 h 731212"/>
                  <a:gd name="connsiteX3" fmla="*/ 3846354 w 3846354"/>
                  <a:gd name="connsiteY3" fmla="*/ 731212 h 731212"/>
                  <a:gd name="connsiteX4" fmla="*/ 0 w 3846354"/>
                  <a:gd name="connsiteY4" fmla="*/ 731212 h 731212"/>
                  <a:gd name="connsiteX5" fmla="*/ 0 w 3846354"/>
                  <a:gd name="connsiteY5" fmla="*/ 0 h 731212"/>
                  <a:gd name="connsiteX0" fmla="*/ 0 w 3846354"/>
                  <a:gd name="connsiteY0" fmla="*/ 0 h 731212"/>
                  <a:gd name="connsiteX1" fmla="*/ 3396411 w 3846354"/>
                  <a:gd name="connsiteY1" fmla="*/ 0 h 731212"/>
                  <a:gd name="connsiteX2" fmla="*/ 3529789 w 3846354"/>
                  <a:gd name="connsiteY2" fmla="*/ 205948 h 731212"/>
                  <a:gd name="connsiteX3" fmla="*/ 3846354 w 3846354"/>
                  <a:gd name="connsiteY3" fmla="*/ 731212 h 731212"/>
                  <a:gd name="connsiteX4" fmla="*/ 0 w 3846354"/>
                  <a:gd name="connsiteY4" fmla="*/ 731212 h 731212"/>
                  <a:gd name="connsiteX5" fmla="*/ 0 w 3846354"/>
                  <a:gd name="connsiteY5" fmla="*/ 0 h 731212"/>
                  <a:gd name="connsiteX0" fmla="*/ 0 w 3846354"/>
                  <a:gd name="connsiteY0" fmla="*/ 0 h 731212"/>
                  <a:gd name="connsiteX1" fmla="*/ 3516089 w 3846354"/>
                  <a:gd name="connsiteY1" fmla="*/ 0 h 731212"/>
                  <a:gd name="connsiteX2" fmla="*/ 3529789 w 3846354"/>
                  <a:gd name="connsiteY2" fmla="*/ 205948 h 731212"/>
                  <a:gd name="connsiteX3" fmla="*/ 3846354 w 3846354"/>
                  <a:gd name="connsiteY3" fmla="*/ 731212 h 731212"/>
                  <a:gd name="connsiteX4" fmla="*/ 0 w 3846354"/>
                  <a:gd name="connsiteY4" fmla="*/ 731212 h 731212"/>
                  <a:gd name="connsiteX5" fmla="*/ 0 w 3846354"/>
                  <a:gd name="connsiteY5" fmla="*/ 0 h 731212"/>
                  <a:gd name="connsiteX0" fmla="*/ 0 w 3846354"/>
                  <a:gd name="connsiteY0" fmla="*/ 0 h 731212"/>
                  <a:gd name="connsiteX1" fmla="*/ 3516089 w 3846354"/>
                  <a:gd name="connsiteY1" fmla="*/ 0 h 731212"/>
                  <a:gd name="connsiteX2" fmla="*/ 3569681 w 3846354"/>
                  <a:gd name="connsiteY2" fmla="*/ 176919 h 731212"/>
                  <a:gd name="connsiteX3" fmla="*/ 3846354 w 3846354"/>
                  <a:gd name="connsiteY3" fmla="*/ 731212 h 731212"/>
                  <a:gd name="connsiteX4" fmla="*/ 0 w 3846354"/>
                  <a:gd name="connsiteY4" fmla="*/ 731212 h 731212"/>
                  <a:gd name="connsiteX5" fmla="*/ 0 w 3846354"/>
                  <a:gd name="connsiteY5" fmla="*/ 0 h 731212"/>
                  <a:gd name="connsiteX0" fmla="*/ 0 w 3833056"/>
                  <a:gd name="connsiteY0" fmla="*/ 0 h 745726"/>
                  <a:gd name="connsiteX1" fmla="*/ 3516089 w 3833056"/>
                  <a:gd name="connsiteY1" fmla="*/ 0 h 745726"/>
                  <a:gd name="connsiteX2" fmla="*/ 3569681 w 3833056"/>
                  <a:gd name="connsiteY2" fmla="*/ 176919 h 745726"/>
                  <a:gd name="connsiteX3" fmla="*/ 3833056 w 3833056"/>
                  <a:gd name="connsiteY3" fmla="*/ 745726 h 745726"/>
                  <a:gd name="connsiteX4" fmla="*/ 0 w 3833056"/>
                  <a:gd name="connsiteY4" fmla="*/ 731212 h 745726"/>
                  <a:gd name="connsiteX5" fmla="*/ 0 w 3833056"/>
                  <a:gd name="connsiteY5" fmla="*/ 0 h 745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33056" h="745726">
                    <a:moveTo>
                      <a:pt x="0" y="0"/>
                    </a:moveTo>
                    <a:lnTo>
                      <a:pt x="3516089" y="0"/>
                    </a:lnTo>
                    <a:lnTo>
                      <a:pt x="3569681" y="176919"/>
                    </a:lnTo>
                    <a:lnTo>
                      <a:pt x="3833056" y="745726"/>
                    </a:lnTo>
                    <a:lnTo>
                      <a:pt x="0" y="7312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3E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微軟正黑體" panose="020B0604030504040204" pitchFamily="34" charset="-120"/>
                  </a:rPr>
                  <a:t>融合國際力</a:t>
                </a:r>
              </a:p>
            </p:txBody>
          </p:sp>
          <p:pic>
            <p:nvPicPr>
              <p:cNvPr id="15" name="圖片 7" descr="校徽三角.g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928549" y="3115511"/>
                <a:ext cx="3957446" cy="3572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0" name="標題 1"/>
          <p:cNvSpPr txBox="1">
            <a:spLocks/>
          </p:cNvSpPr>
          <p:nvPr/>
        </p:nvSpPr>
        <p:spPr bwMode="auto">
          <a:xfrm>
            <a:off x="3702578" y="5373216"/>
            <a:ext cx="548326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簡報完畢．敬請指教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70" y="1989556"/>
            <a:ext cx="967389" cy="484563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344" y="2041502"/>
            <a:ext cx="881061" cy="451393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297243" y="1976963"/>
            <a:ext cx="958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微軟正黑體 Light" panose="020B0304030504040204" pitchFamily="34" charset="-120"/>
                <a:ea typeface="文鼎新" panose="02010609010101010101" pitchFamily="49" charset="-120"/>
              </a:rPr>
              <a:t>頭</a:t>
            </a:r>
            <a:r>
              <a:rPr kumimoji="1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微軟正黑體 Light" panose="020B0304030504040204" pitchFamily="34" charset="-120"/>
                <a:ea typeface="文鼎新" panose="02010609010101010101" pitchFamily="49" charset="-120"/>
              </a:rPr>
              <a:t> </a:t>
            </a:r>
            <a:r>
              <a:rPr kumimoji="1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微軟正黑體 Light" panose="020B0304030504040204" pitchFamily="34" charset="-120"/>
                <a:ea typeface="文鼎新" panose="02010609010101010101" pitchFamily="49" charset="-120"/>
              </a:rPr>
              <a:t>城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4623039" y="1989023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微軟正黑體 Light" panose="020B0304030504040204" pitchFamily="34" charset="-120"/>
                <a:ea typeface="文鼎新" panose="02010609010101010101" pitchFamily="49" charset="-120"/>
              </a:rPr>
              <a:t>家</a:t>
            </a:r>
            <a:r>
              <a:rPr kumimoji="1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微軟正黑體 Light" panose="020B0304030504040204" pitchFamily="34" charset="-120"/>
                <a:ea typeface="文鼎新" panose="02010609010101010101" pitchFamily="49" charset="-120"/>
              </a:rPr>
              <a:t> </a:t>
            </a:r>
            <a:r>
              <a:rPr kumimoji="1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微軟正黑體 Light" panose="020B0304030504040204" pitchFamily="34" charset="-120"/>
                <a:ea typeface="文鼎新" panose="02010609010101010101" pitchFamily="49" charset="-120"/>
              </a:rPr>
              <a:t>商</a:t>
            </a:r>
          </a:p>
        </p:txBody>
      </p:sp>
    </p:spTree>
    <p:extLst>
      <p:ext uri="{BB962C8B-B14F-4D97-AF65-F5344CB8AC3E}">
        <p14:creationId xmlns:p14="http://schemas.microsoft.com/office/powerpoint/2010/main" val="2615181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2189249" y="594983"/>
            <a:ext cx="4752528" cy="57606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kumimoji="0" lang="zh-TW" altLang="en-US" b="1" dirty="0">
                <a:solidFill>
                  <a:schemeClr val="bg1"/>
                </a:solidFill>
                <a:latin typeface="+mn-ea"/>
                <a:ea typeface="+mn-ea"/>
              </a:rPr>
              <a:t>校園環境</a:t>
            </a: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5508104" y="5877272"/>
            <a:ext cx="4289562" cy="647328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latinLnBrk="1" hangingPunct="1"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kumimoji="0" lang="zh-TW" altLang="en-US" sz="2400" dirty="0">
                <a:solidFill>
                  <a:schemeClr val="bg1"/>
                </a:solidFill>
                <a:latin typeface="+mn-ea"/>
              </a:rPr>
              <a:t>占地共</a:t>
            </a:r>
            <a:r>
              <a:rPr kumimoji="0" lang="en-US" altLang="zh-TW" sz="2400" dirty="0">
                <a:solidFill>
                  <a:schemeClr val="bg1"/>
                </a:solidFill>
                <a:latin typeface="+mn-ea"/>
              </a:rPr>
              <a:t>47,363</a:t>
            </a:r>
            <a:r>
              <a:rPr kumimoji="0" lang="zh-TW" altLang="en-US" sz="2400" dirty="0">
                <a:solidFill>
                  <a:schemeClr val="bg1"/>
                </a:solidFill>
                <a:latin typeface="+mn-ea"/>
              </a:rPr>
              <a:t>平方公尺</a:t>
            </a:r>
          </a:p>
        </p:txBody>
      </p:sp>
      <p:grpSp>
        <p:nvGrpSpPr>
          <p:cNvPr id="44" name="群組 43"/>
          <p:cNvGrpSpPr/>
          <p:nvPr/>
        </p:nvGrpSpPr>
        <p:grpSpPr>
          <a:xfrm>
            <a:off x="0" y="1100937"/>
            <a:ext cx="8719821" cy="5038300"/>
            <a:chOff x="0" y="1100937"/>
            <a:chExt cx="8719821" cy="5038300"/>
          </a:xfrm>
        </p:grpSpPr>
        <p:pic>
          <p:nvPicPr>
            <p:cNvPr id="4" name="內容版面配置區 4" descr="全景01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691167">
              <a:off x="706069" y="1828426"/>
              <a:ext cx="7704856" cy="4310811"/>
            </a:xfrm>
            <a:prstGeom prst="rect">
              <a:avLst/>
            </a:prstGeom>
          </p:spPr>
        </p:pic>
        <p:grpSp>
          <p:nvGrpSpPr>
            <p:cNvPr id="43" name="群組 42"/>
            <p:cNvGrpSpPr/>
            <p:nvPr/>
          </p:nvGrpSpPr>
          <p:grpSpPr>
            <a:xfrm>
              <a:off x="0" y="1100937"/>
              <a:ext cx="8719821" cy="4420234"/>
              <a:chOff x="0" y="1100937"/>
              <a:chExt cx="8719821" cy="4420234"/>
            </a:xfrm>
          </p:grpSpPr>
          <p:cxnSp>
            <p:nvCxnSpPr>
              <p:cNvPr id="6" name="直線接點 5"/>
              <p:cNvCxnSpPr/>
              <p:nvPr/>
            </p:nvCxnSpPr>
            <p:spPr>
              <a:xfrm flipV="1">
                <a:off x="5868144" y="2386013"/>
                <a:ext cx="4019" cy="1114995"/>
              </a:xfrm>
              <a:prstGeom prst="line">
                <a:avLst/>
              </a:prstGeom>
              <a:ln w="28575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接點 7"/>
              <p:cNvCxnSpPr/>
              <p:nvPr/>
            </p:nvCxnSpPr>
            <p:spPr>
              <a:xfrm flipV="1">
                <a:off x="5528901" y="2808054"/>
                <a:ext cx="0" cy="1152128"/>
              </a:xfrm>
              <a:prstGeom prst="line">
                <a:avLst/>
              </a:prstGeom>
              <a:ln w="28575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 8"/>
              <p:cNvCxnSpPr/>
              <p:nvPr/>
            </p:nvCxnSpPr>
            <p:spPr>
              <a:xfrm flipV="1">
                <a:off x="5534563" y="1988840"/>
                <a:ext cx="621613" cy="819214"/>
              </a:xfrm>
              <a:prstGeom prst="line">
                <a:avLst/>
              </a:prstGeom>
              <a:ln w="28575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文字方塊 10"/>
              <p:cNvSpPr txBox="1"/>
              <p:nvPr/>
            </p:nvSpPr>
            <p:spPr>
              <a:xfrm>
                <a:off x="6156176" y="1654925"/>
                <a:ext cx="1005403" cy="338554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600" b="1" dirty="0">
                    <a:solidFill>
                      <a:schemeClr val="bg1"/>
                    </a:solidFill>
                    <a:latin typeface="+mn-ea"/>
                    <a:ea typeface="+mn-ea"/>
                  </a:rPr>
                  <a:t>一般教室</a:t>
                </a:r>
              </a:p>
            </p:txBody>
          </p:sp>
          <p:cxnSp>
            <p:nvCxnSpPr>
              <p:cNvPr id="14" name="直線接點 13"/>
              <p:cNvCxnSpPr/>
              <p:nvPr/>
            </p:nvCxnSpPr>
            <p:spPr>
              <a:xfrm flipV="1">
                <a:off x="1835696" y="1477749"/>
                <a:ext cx="0" cy="728117"/>
              </a:xfrm>
              <a:prstGeom prst="line">
                <a:avLst/>
              </a:prstGeom>
              <a:ln w="28575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文字方塊 17"/>
              <p:cNvSpPr txBox="1"/>
              <p:nvPr/>
            </p:nvSpPr>
            <p:spPr>
              <a:xfrm>
                <a:off x="899592" y="1100937"/>
                <a:ext cx="1875835" cy="338554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600" b="1" dirty="0">
                    <a:solidFill>
                      <a:schemeClr val="bg1"/>
                    </a:solidFill>
                    <a:latin typeface="+mn-ea"/>
                    <a:ea typeface="+mn-ea"/>
                  </a:rPr>
                  <a:t>足球場結合</a:t>
                </a:r>
                <a:r>
                  <a:rPr lang="en-US" altLang="zh-TW" sz="1600" b="1" dirty="0" err="1">
                    <a:solidFill>
                      <a:schemeClr val="bg1"/>
                    </a:solidFill>
                    <a:latin typeface="+mn-ea"/>
                    <a:ea typeface="+mn-ea"/>
                  </a:rPr>
                  <a:t>pu</a:t>
                </a:r>
                <a:r>
                  <a:rPr lang="zh-TW" altLang="en-US" sz="1600" b="1" dirty="0">
                    <a:solidFill>
                      <a:schemeClr val="bg1"/>
                    </a:solidFill>
                    <a:latin typeface="+mn-ea"/>
                    <a:ea typeface="+mn-ea"/>
                  </a:rPr>
                  <a:t>跑道</a:t>
                </a:r>
              </a:p>
            </p:txBody>
          </p:sp>
          <p:cxnSp>
            <p:nvCxnSpPr>
              <p:cNvPr id="20" name="直線接點 19"/>
              <p:cNvCxnSpPr/>
              <p:nvPr/>
            </p:nvCxnSpPr>
            <p:spPr>
              <a:xfrm>
                <a:off x="1115616" y="3043164"/>
                <a:ext cx="560784" cy="4836"/>
              </a:xfrm>
              <a:prstGeom prst="line">
                <a:avLst/>
              </a:prstGeom>
              <a:ln w="28575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文字方塊 23"/>
              <p:cNvSpPr txBox="1"/>
              <p:nvPr/>
            </p:nvSpPr>
            <p:spPr>
              <a:xfrm>
                <a:off x="143494" y="2873887"/>
                <a:ext cx="1005403" cy="338554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600" b="1" dirty="0">
                    <a:solidFill>
                      <a:schemeClr val="bg1"/>
                    </a:solidFill>
                    <a:latin typeface="+mn-ea"/>
                    <a:ea typeface="+mn-ea"/>
                  </a:rPr>
                  <a:t>風雨球場</a:t>
                </a:r>
              </a:p>
            </p:txBody>
          </p:sp>
          <p:cxnSp>
            <p:nvCxnSpPr>
              <p:cNvPr id="25" name="直線接點 24"/>
              <p:cNvCxnSpPr/>
              <p:nvPr/>
            </p:nvCxnSpPr>
            <p:spPr>
              <a:xfrm>
                <a:off x="1043608" y="3429000"/>
                <a:ext cx="1108222" cy="0"/>
              </a:xfrm>
              <a:prstGeom prst="line">
                <a:avLst/>
              </a:prstGeom>
              <a:ln w="28575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文字方塊 26"/>
              <p:cNvSpPr txBox="1"/>
              <p:nvPr/>
            </p:nvSpPr>
            <p:spPr>
              <a:xfrm>
                <a:off x="50361" y="3284984"/>
                <a:ext cx="1005403" cy="338554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600" b="1" dirty="0">
                    <a:solidFill>
                      <a:schemeClr val="bg1"/>
                    </a:solidFill>
                    <a:latin typeface="+mn-ea"/>
                    <a:ea typeface="+mn-ea"/>
                  </a:rPr>
                  <a:t>行政大樓</a:t>
                </a: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0" y="3617446"/>
                <a:ext cx="187743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0" lang="zh-TW" altLang="en-US" sz="1200" b="1" dirty="0">
                    <a:solidFill>
                      <a:srgbClr val="FF0000"/>
                    </a:solidFill>
                    <a:latin typeface="+mn-ea"/>
                  </a:rPr>
                  <a:t>商經科、資處科、觀光科</a:t>
                </a:r>
                <a:endParaRPr kumimoji="0" lang="en-US" altLang="zh-TW" sz="1200" b="1" dirty="0">
                  <a:solidFill>
                    <a:srgbClr val="FF0000"/>
                  </a:solidFill>
                  <a:latin typeface="+mn-ea"/>
                </a:endParaRPr>
              </a:p>
              <a:p>
                <a:r>
                  <a:rPr kumimoji="0" lang="zh-TW" altLang="en-US" sz="1200" b="1" dirty="0">
                    <a:solidFill>
                      <a:schemeClr val="bg1"/>
                    </a:solidFill>
                    <a:latin typeface="+mn-ea"/>
                  </a:rPr>
                  <a:t>實習教室</a:t>
                </a:r>
                <a:endParaRPr lang="zh-TW" altLang="en-US" sz="1200" b="1" dirty="0"/>
              </a:p>
            </p:txBody>
          </p:sp>
          <p:cxnSp>
            <p:nvCxnSpPr>
              <p:cNvPr id="31" name="直線接點 30"/>
              <p:cNvCxnSpPr/>
              <p:nvPr/>
            </p:nvCxnSpPr>
            <p:spPr>
              <a:xfrm>
                <a:off x="1572716" y="4377982"/>
                <a:ext cx="1211906" cy="14464"/>
              </a:xfrm>
              <a:prstGeom prst="line">
                <a:avLst/>
              </a:prstGeom>
              <a:ln w="28575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文字方塊 29"/>
              <p:cNvSpPr txBox="1"/>
              <p:nvPr/>
            </p:nvSpPr>
            <p:spPr>
              <a:xfrm>
                <a:off x="553062" y="4208705"/>
                <a:ext cx="1005403" cy="338554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600" b="1" dirty="0">
                    <a:solidFill>
                      <a:schemeClr val="bg1"/>
                    </a:solidFill>
                    <a:latin typeface="+mn-ea"/>
                    <a:ea typeface="+mn-ea"/>
                  </a:rPr>
                  <a:t>實習大樓</a:t>
                </a: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115162" y="4527316"/>
                <a:ext cx="203666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200" b="1" dirty="0">
                    <a:solidFill>
                      <a:srgbClr val="FF0000"/>
                    </a:solidFill>
                    <a:latin typeface="+mn-ea"/>
                  </a:rPr>
                  <a:t>餐飲科、流服科、美容科</a:t>
                </a:r>
                <a:endParaRPr kumimoji="0" lang="en-US" altLang="zh-TW" sz="1200" b="1" dirty="0">
                  <a:solidFill>
                    <a:srgbClr val="FF0000"/>
                  </a:solidFill>
                  <a:latin typeface="+mn-ea"/>
                </a:endParaRPr>
              </a:p>
              <a:p>
                <a:r>
                  <a:rPr kumimoji="0" lang="zh-TW" altLang="en-US" sz="1200" b="1" dirty="0">
                    <a:solidFill>
                      <a:schemeClr val="bg1"/>
                    </a:solidFill>
                    <a:latin typeface="+mn-ea"/>
                  </a:rPr>
                  <a:t>專業教室</a:t>
                </a:r>
                <a:endParaRPr lang="zh-TW" altLang="en-US" sz="1200" b="1" dirty="0"/>
              </a:p>
            </p:txBody>
          </p:sp>
          <p:cxnSp>
            <p:nvCxnSpPr>
              <p:cNvPr id="34" name="直線接點 33"/>
              <p:cNvCxnSpPr/>
              <p:nvPr/>
            </p:nvCxnSpPr>
            <p:spPr>
              <a:xfrm flipV="1">
                <a:off x="1902962" y="4458334"/>
                <a:ext cx="1512168" cy="832732"/>
              </a:xfrm>
              <a:prstGeom prst="line">
                <a:avLst/>
              </a:prstGeom>
              <a:ln w="28575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文字方塊 35"/>
              <p:cNvSpPr txBox="1"/>
              <p:nvPr/>
            </p:nvSpPr>
            <p:spPr>
              <a:xfrm>
                <a:off x="1102743" y="5182617"/>
                <a:ext cx="800219" cy="338554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600" b="1" dirty="0">
                    <a:solidFill>
                      <a:schemeClr val="bg1"/>
                    </a:solidFill>
                    <a:latin typeface="+mn-ea"/>
                    <a:ea typeface="+mn-ea"/>
                  </a:rPr>
                  <a:t>游泳池</a:t>
                </a:r>
              </a:p>
            </p:txBody>
          </p:sp>
          <p:cxnSp>
            <p:nvCxnSpPr>
              <p:cNvPr id="37" name="直線接點 36"/>
              <p:cNvCxnSpPr/>
              <p:nvPr/>
            </p:nvCxnSpPr>
            <p:spPr>
              <a:xfrm flipV="1">
                <a:off x="6172821" y="3171443"/>
                <a:ext cx="1295470" cy="461198"/>
              </a:xfrm>
              <a:prstGeom prst="line">
                <a:avLst/>
              </a:prstGeom>
              <a:ln w="28575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接點 37"/>
              <p:cNvCxnSpPr/>
              <p:nvPr/>
            </p:nvCxnSpPr>
            <p:spPr>
              <a:xfrm flipV="1">
                <a:off x="6160577" y="3632641"/>
                <a:ext cx="0" cy="1152128"/>
              </a:xfrm>
              <a:prstGeom prst="line">
                <a:avLst/>
              </a:prstGeom>
              <a:ln w="28575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文字方塊 40"/>
              <p:cNvSpPr txBox="1"/>
              <p:nvPr/>
            </p:nvSpPr>
            <p:spPr>
              <a:xfrm>
                <a:off x="7457937" y="2998555"/>
                <a:ext cx="800219" cy="338554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600" b="1" dirty="0">
                    <a:solidFill>
                      <a:schemeClr val="bg1"/>
                    </a:solidFill>
                    <a:latin typeface="+mn-ea"/>
                    <a:ea typeface="+mn-ea"/>
                  </a:rPr>
                  <a:t>勤毅樓</a:t>
                </a:r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7457937" y="3319242"/>
                <a:ext cx="126188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0" lang="zh-TW" altLang="en-US" sz="1200" b="1" dirty="0">
                    <a:solidFill>
                      <a:schemeClr val="bg1"/>
                    </a:solidFill>
                    <a:latin typeface="+mn-ea"/>
                  </a:rPr>
                  <a:t>集會中心</a:t>
                </a:r>
                <a:endParaRPr kumimoji="0" lang="en-US" altLang="zh-TW" sz="1200" b="1" dirty="0">
                  <a:solidFill>
                    <a:schemeClr val="bg1"/>
                  </a:solidFill>
                  <a:latin typeface="+mn-ea"/>
                </a:endParaRPr>
              </a:p>
              <a:p>
                <a:r>
                  <a:rPr kumimoji="0" lang="zh-TW" altLang="en-US" sz="1200" b="1" dirty="0">
                    <a:solidFill>
                      <a:srgbClr val="FF0000"/>
                    </a:solidFill>
                    <a:latin typeface="+mn-ea"/>
                  </a:rPr>
                  <a:t>幼保科</a:t>
                </a:r>
                <a:r>
                  <a:rPr kumimoji="0" lang="zh-TW" altLang="en-US" sz="1200" b="1" dirty="0">
                    <a:solidFill>
                      <a:schemeClr val="bg1"/>
                    </a:solidFill>
                    <a:latin typeface="+mn-ea"/>
                  </a:rPr>
                  <a:t>專業教室</a:t>
                </a:r>
                <a:endParaRPr kumimoji="0" lang="en-US" altLang="zh-TW" sz="1200" b="1" dirty="0">
                  <a:solidFill>
                    <a:schemeClr val="bg1"/>
                  </a:solidFill>
                  <a:latin typeface="+mn-ea"/>
                </a:endParaRPr>
              </a:p>
              <a:p>
                <a:r>
                  <a:rPr kumimoji="0" lang="zh-TW" altLang="en-US" sz="1200" b="1" dirty="0">
                    <a:solidFill>
                      <a:schemeClr val="bg1"/>
                    </a:solidFill>
                    <a:latin typeface="+mn-ea"/>
                  </a:rPr>
                  <a:t>室內運動空間</a:t>
                </a:r>
                <a:endParaRPr kumimoji="0" lang="en-US" altLang="zh-TW" sz="1200" b="1" dirty="0">
                  <a:solidFill>
                    <a:schemeClr val="bg1"/>
                  </a:solidFill>
                  <a:latin typeface="+mn-ea"/>
                </a:endParaRPr>
              </a:p>
            </p:txBody>
          </p:sp>
          <p:cxnSp>
            <p:nvCxnSpPr>
              <p:cNvPr id="29" name="直線接點 28"/>
              <p:cNvCxnSpPr/>
              <p:nvPr/>
            </p:nvCxnSpPr>
            <p:spPr>
              <a:xfrm flipV="1">
                <a:off x="4067944" y="2205866"/>
                <a:ext cx="0" cy="717594"/>
              </a:xfrm>
              <a:prstGeom prst="line">
                <a:avLst/>
              </a:prstGeom>
              <a:ln w="28575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/>
              <p:cNvCxnSpPr/>
              <p:nvPr/>
            </p:nvCxnSpPr>
            <p:spPr>
              <a:xfrm flipV="1">
                <a:off x="4086731" y="1894749"/>
                <a:ext cx="313273" cy="303317"/>
              </a:xfrm>
              <a:prstGeom prst="line">
                <a:avLst/>
              </a:prstGeom>
              <a:ln w="28575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文字方塊 34"/>
              <p:cNvSpPr txBox="1"/>
              <p:nvPr/>
            </p:nvSpPr>
            <p:spPr>
              <a:xfrm>
                <a:off x="4400004" y="1650996"/>
                <a:ext cx="1005403" cy="338554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600" b="1" dirty="0">
                    <a:solidFill>
                      <a:schemeClr val="bg1"/>
                    </a:solidFill>
                    <a:latin typeface="+mn-ea"/>
                    <a:ea typeface="+mn-ea"/>
                  </a:rPr>
                  <a:t>活動中心</a:t>
                </a:r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4380209" y="2004392"/>
                <a:ext cx="141577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0" lang="zh-TW" altLang="en-US" sz="1200" b="1" dirty="0">
                    <a:solidFill>
                      <a:schemeClr val="bg1"/>
                    </a:solidFill>
                    <a:latin typeface="+mn-ea"/>
                  </a:rPr>
                  <a:t>含員生社、熱飲部</a:t>
                </a:r>
                <a:endParaRPr kumimoji="0" lang="en-US" altLang="zh-TW" sz="1200" b="1" dirty="0">
                  <a:solidFill>
                    <a:schemeClr val="bg1"/>
                  </a:solidFill>
                  <a:latin typeface="+mn-ea"/>
                </a:endParaRPr>
              </a:p>
              <a:p>
                <a:r>
                  <a:rPr kumimoji="0" lang="zh-TW" altLang="en-US" sz="1200" b="1" dirty="0">
                    <a:solidFill>
                      <a:srgbClr val="FF0000"/>
                    </a:solidFill>
                    <a:latin typeface="+mn-ea"/>
                  </a:rPr>
                  <a:t>商經科</a:t>
                </a:r>
                <a:r>
                  <a:rPr kumimoji="0" lang="zh-TW" altLang="en-US" sz="1200" b="1" dirty="0">
                    <a:solidFill>
                      <a:schemeClr val="bg1"/>
                    </a:solidFill>
                    <a:latin typeface="+mn-ea"/>
                  </a:rPr>
                  <a:t>實習場所</a:t>
                </a:r>
                <a:endParaRPr lang="zh-TW" altLang="en-US" sz="1200" b="1" dirty="0"/>
              </a:p>
            </p:txBody>
          </p:sp>
        </p:grpSp>
      </p:grpSp>
      <p:sp>
        <p:nvSpPr>
          <p:cNvPr id="7" name="笑臉 6"/>
          <p:cNvSpPr/>
          <p:nvPr/>
        </p:nvSpPr>
        <p:spPr>
          <a:xfrm>
            <a:off x="2695650" y="4278793"/>
            <a:ext cx="275777" cy="24852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下箭號 12"/>
          <p:cNvSpPr/>
          <p:nvPr/>
        </p:nvSpPr>
        <p:spPr>
          <a:xfrm rot="2468975">
            <a:off x="6004741" y="2646524"/>
            <a:ext cx="764535" cy="77392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文字方塊 39"/>
          <p:cNvSpPr txBox="1"/>
          <p:nvPr/>
        </p:nvSpPr>
        <p:spPr>
          <a:xfrm>
            <a:off x="6856629" y="2263550"/>
            <a:ext cx="1483864" cy="344567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solidFill>
                  <a:schemeClr val="bg1"/>
                </a:solidFill>
                <a:latin typeface="+mn-ea"/>
                <a:ea typeface="+mn-ea"/>
              </a:rPr>
              <a:t>全新教學大樓</a:t>
            </a:r>
            <a:endParaRPr lang="zh-TW" altLang="en-US" sz="16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5" name="向下箭號 44"/>
          <p:cNvSpPr/>
          <p:nvPr/>
        </p:nvSpPr>
        <p:spPr>
          <a:xfrm rot="17900208">
            <a:off x="2862575" y="1752252"/>
            <a:ext cx="397693" cy="57217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文字方塊 45"/>
          <p:cNvSpPr txBox="1"/>
          <p:nvPr/>
        </p:nvSpPr>
        <p:spPr>
          <a:xfrm>
            <a:off x="3078297" y="1423891"/>
            <a:ext cx="1015805" cy="344567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solidFill>
                  <a:schemeClr val="bg1"/>
                </a:solidFill>
                <a:latin typeface="+mn-ea"/>
                <a:ea typeface="+mn-ea"/>
              </a:rPr>
              <a:t>全新宿舍</a:t>
            </a:r>
            <a:endParaRPr lang="zh-TW" altLang="en-US" sz="16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6635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s\Desktop\校景精選照\洪0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21" y="3429000"/>
            <a:ext cx="5188680" cy="3429000"/>
          </a:xfrm>
        </p:spPr>
      </p:pic>
      <p:pic>
        <p:nvPicPr>
          <p:cNvPr id="8" name="Picture 2" descr="C:\Users\s\Desktop\校景精選照\洪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735830" cy="31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5" name="標題 1"/>
          <p:cNvSpPr>
            <a:spLocks noGrp="1"/>
          </p:cNvSpPr>
          <p:nvPr>
            <p:ph type="title"/>
          </p:nvPr>
        </p:nvSpPr>
        <p:spPr>
          <a:xfrm>
            <a:off x="-4901" y="2862118"/>
            <a:ext cx="9144000" cy="1133763"/>
          </a:xfrm>
          <a:solidFill>
            <a:srgbClr val="4DC6F3"/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</a:rPr>
              <a:t>國立頭城家商各科招收資訊一覽</a:t>
            </a:r>
          </a:p>
        </p:txBody>
      </p:sp>
    </p:spTree>
    <p:extLst>
      <p:ext uri="{BB962C8B-B14F-4D97-AF65-F5344CB8AC3E}">
        <p14:creationId xmlns:p14="http://schemas.microsoft.com/office/powerpoint/2010/main" val="309273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162743" y="908720"/>
            <a:ext cx="8676455" cy="5656958"/>
            <a:chOff x="97688" y="777155"/>
            <a:chExt cx="8388424" cy="5649209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88" y="777155"/>
              <a:ext cx="8388424" cy="5649209"/>
            </a:xfrm>
            <a:prstGeom prst="rect">
              <a:avLst/>
            </a:prstGeom>
          </p:spPr>
        </p:pic>
        <p:sp>
          <p:nvSpPr>
            <p:cNvPr id="6" name="文字方塊 5"/>
            <p:cNvSpPr txBox="1"/>
            <p:nvPr/>
          </p:nvSpPr>
          <p:spPr>
            <a:xfrm>
              <a:off x="484289" y="3826094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家政群</a:t>
              </a: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492554" y="1873089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餐旅群</a:t>
              </a: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427551" y="2924944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商管群</a:t>
              </a: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451050" y="1019384"/>
              <a:ext cx="1368773" cy="583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學術群</a:t>
              </a: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591893" y="5650067"/>
              <a:ext cx="1368773" cy="583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服務群</a:t>
              </a: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591893" y="4691384"/>
              <a:ext cx="1368773" cy="583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 smtClean="0"/>
                <a:t>藝術群</a:t>
              </a:r>
              <a:endParaRPr lang="zh-TW" altLang="en-US" sz="3200" b="1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3406152" y="3680044"/>
              <a:ext cx="2906163" cy="399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000" b="1" dirty="0"/>
                <a:t>幼保科．美容科．流服科</a:t>
              </a: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3413245" y="2632478"/>
              <a:ext cx="1971641" cy="399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000" b="1" dirty="0"/>
                <a:t>餐飲科．觀光科</a:t>
              </a: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3406152" y="3202198"/>
              <a:ext cx="2410230" cy="399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000" b="1" dirty="0"/>
                <a:t>電</a:t>
              </a:r>
              <a:r>
                <a:rPr lang="zh-TW" altLang="en-US" sz="2000" b="1" dirty="0" smtClean="0"/>
                <a:t>子商務科</a:t>
              </a:r>
              <a:r>
                <a:rPr lang="zh-TW" altLang="en-US" sz="2000" b="1" dirty="0"/>
                <a:t>．資處科</a:t>
              </a: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3367439" y="2155091"/>
              <a:ext cx="2958855" cy="399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000" b="1" dirty="0"/>
                <a:t>普通科  </a:t>
              </a:r>
              <a:r>
                <a:rPr lang="en-US" altLang="zh-TW" sz="2000" b="1" dirty="0"/>
                <a:t>(</a:t>
              </a:r>
              <a:r>
                <a:rPr lang="zh-TW" altLang="en-US" sz="2000" b="1" dirty="0"/>
                <a:t>自然組．社會組</a:t>
              </a:r>
              <a:r>
                <a:rPr lang="en-US" altLang="zh-TW" sz="2000" b="1" dirty="0"/>
                <a:t>)</a:t>
              </a:r>
              <a:endParaRPr lang="zh-TW" altLang="en-US" sz="2000" b="1" dirty="0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406152" y="4691384"/>
              <a:ext cx="2958855" cy="399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000" b="1" dirty="0"/>
                <a:t>餐飲服務科  </a:t>
              </a:r>
              <a:r>
                <a:rPr lang="en-US" altLang="zh-TW" sz="2000" b="1" dirty="0"/>
                <a:t>(</a:t>
              </a:r>
              <a:r>
                <a:rPr lang="zh-TW" altLang="en-US" sz="2000" b="1" dirty="0"/>
                <a:t>特殊教育班</a:t>
              </a:r>
              <a:r>
                <a:rPr lang="en-US" altLang="zh-TW" sz="2000" b="1" dirty="0"/>
                <a:t>)</a:t>
              </a:r>
              <a:endParaRPr lang="zh-TW" altLang="en-US" sz="2000" b="1" dirty="0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3406152" y="4175795"/>
              <a:ext cx="922434" cy="399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000" b="1" dirty="0"/>
                <a:t>表藝</a:t>
              </a:r>
              <a:r>
                <a:rPr lang="zh-TW" altLang="en-US" sz="2000" b="1" dirty="0" smtClean="0"/>
                <a:t>科</a:t>
              </a:r>
              <a:endParaRPr lang="zh-TW" altLang="en-US" sz="2000" b="1" dirty="0"/>
            </a:p>
          </p:txBody>
        </p:sp>
      </p:grpSp>
      <p:pic>
        <p:nvPicPr>
          <p:cNvPr id="21" name="Picture 3" descr="G:\光賢的資料\1002\3月\招生宣導ppt(new)\更新版\男學生圖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285843">
            <a:off x="7271361" y="1591350"/>
            <a:ext cx="901695" cy="1508768"/>
          </a:xfrm>
          <a:prstGeom prst="rect">
            <a:avLst/>
          </a:prstGeom>
        </p:spPr>
      </p:pic>
      <p:pic>
        <p:nvPicPr>
          <p:cNvPr id="22" name="Picture 2" descr="G:\光賢的資料\1002\3月\招生宣導ppt(new)\更新版\女學生圖.png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Grayscale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9977" y="2526091"/>
            <a:ext cx="956338" cy="161253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684178" y="4090918"/>
            <a:ext cx="7489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100" b="1" dirty="0"/>
              <a:t>含實技班</a:t>
            </a:r>
            <a:endParaRPr lang="zh-TW" altLang="en-US" sz="1100" dirty="0"/>
          </a:p>
        </p:txBody>
      </p:sp>
      <p:sp>
        <p:nvSpPr>
          <p:cNvPr id="23" name="矩形 22"/>
          <p:cNvSpPr/>
          <p:nvPr/>
        </p:nvSpPr>
        <p:spPr>
          <a:xfrm>
            <a:off x="3778132" y="3062964"/>
            <a:ext cx="7489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100" b="1" dirty="0"/>
              <a:t>含實技班</a:t>
            </a:r>
            <a:endParaRPr lang="zh-TW" altLang="en-US" sz="1100" dirty="0"/>
          </a:p>
        </p:txBody>
      </p:sp>
      <p:sp>
        <p:nvSpPr>
          <p:cNvPr id="25" name="標題 1"/>
          <p:cNvSpPr txBox="1">
            <a:spLocks/>
          </p:cNvSpPr>
          <p:nvPr/>
        </p:nvSpPr>
        <p:spPr bwMode="auto">
          <a:xfrm>
            <a:off x="609600" y="427038"/>
            <a:ext cx="8229600" cy="76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kumimoji="0"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</a:rPr>
              <a:t>全校科別介紹</a:t>
            </a:r>
            <a:endParaRPr kumimoji="0" lang="zh-TW" altLang="en-US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007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2518</Words>
  <Application>Microsoft Office PowerPoint</Application>
  <PresentationFormat>如螢幕大小 (4:3)</PresentationFormat>
  <Paragraphs>589</Paragraphs>
  <Slides>68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68</vt:i4>
      </vt:variant>
    </vt:vector>
  </HeadingPairs>
  <TitlesOfParts>
    <vt:vector size="89" baseType="lpstr">
      <vt:lpstr>Adobe 繁黑體 Std B</vt:lpstr>
      <vt:lpstr>Arial Unicode MS</vt:lpstr>
      <vt:lpstr>Montserrat</vt:lpstr>
      <vt:lpstr>宋体</vt:lpstr>
      <vt:lpstr>幼圆</vt:lpstr>
      <vt:lpstr>文鼎新</vt:lpstr>
      <vt:lpstr>微軟正黑體</vt:lpstr>
      <vt:lpstr>微軟正黑體 Light</vt:lpstr>
      <vt:lpstr>新細明體</vt:lpstr>
      <vt:lpstr>標楷體</vt:lpstr>
      <vt:lpstr>Arial</vt:lpstr>
      <vt:lpstr>Arial Black</vt:lpstr>
      <vt:lpstr>Calibri</vt:lpstr>
      <vt:lpstr>Century Gothic</vt:lpstr>
      <vt:lpstr>Franklin Gothic Book</vt:lpstr>
      <vt:lpstr>Times New Roman</vt:lpstr>
      <vt:lpstr>Tw Cen MT</vt:lpstr>
      <vt:lpstr>Wingdings</vt:lpstr>
      <vt:lpstr>Wingdings 3</vt:lpstr>
      <vt:lpstr>Office 佈景主題</vt:lpstr>
      <vt:lpstr>切割線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國立頭城家商各科招收資訊一覽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取得證照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專業技能訓練與職場實務接軌</vt:lpstr>
      <vt:lpstr>PowerPoint 簡報</vt:lpstr>
      <vt:lpstr>PowerPoint 簡報</vt:lpstr>
      <vt:lpstr>PowerPoint 簡報</vt:lpstr>
      <vt:lpstr>PowerPoint 簡報</vt:lpstr>
      <vt:lpstr>PowerPoint 簡報</vt:lpstr>
      <vt:lpstr>階段成果展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國立頭城家商校務評鑑 學校簡報</dc:title>
  <dc:creator/>
  <cp:lastModifiedBy/>
  <cp:revision>55</cp:revision>
  <dcterms:created xsi:type="dcterms:W3CDTF">2010-10-01T16:39:03Z</dcterms:created>
  <dcterms:modified xsi:type="dcterms:W3CDTF">2024-03-11T06:51:27Z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1028</vt:i4>
  </property>
  <property fmtid="{D5CDD505-2E9C-101B-9397-08002B2CF9AE}" pid="3" name="_Version">
    <vt:lpwstr>12.0.4518</vt:lpwstr>
  </property>
</Properties>
</file>